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4"/>
  </p:notesMasterIdLst>
  <p:sldIdLst>
    <p:sldId id="256" r:id="rId2"/>
    <p:sldId id="257" r:id="rId3"/>
    <p:sldId id="260" r:id="rId4"/>
    <p:sldId id="259" r:id="rId5"/>
    <p:sldId id="261" r:id="rId6"/>
    <p:sldId id="262" r:id="rId7"/>
    <p:sldId id="263" r:id="rId8"/>
    <p:sldId id="264" r:id="rId9"/>
    <p:sldId id="265" r:id="rId10"/>
    <p:sldId id="266" r:id="rId11"/>
    <p:sldId id="267" r:id="rId12"/>
    <p:sldId id="25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varScale="1">
        <p:scale>
          <a:sx n="125" d="100"/>
          <a:sy n="125" d="100"/>
        </p:scale>
        <p:origin x="29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D963CC-51DC-4084-A883-645AD175514F}" type="datetimeFigureOut">
              <a:rPr lang="it-IT" smtClean="0"/>
              <a:t>05/06/2023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3DA39D-51D1-468B-8973-436C2C050932}" type="slidenum">
              <a:rPr lang="it-IT" smtClean="0"/>
              <a:t>‹N›</a:t>
            </a:fld>
            <a:endParaRPr lang="it-IT"/>
          </a:p>
        </p:txBody>
      </p:sp>
    </p:spTree>
    <p:extLst>
      <p:ext uri="{BB962C8B-B14F-4D97-AF65-F5344CB8AC3E}">
        <p14:creationId xmlns:p14="http://schemas.microsoft.com/office/powerpoint/2010/main" val="3031455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2DDB665-AA7F-4B45-A042-BBC12B6824A9}"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E056453-074A-4D31-89F2-6E1100E7A56B}"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1FE5A0-EE63-4D1A-97F1-B8B44A60D931}"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5E043F0D-16DB-41E0-8F81-116AE6DE6E5D}"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ADD27CA-5838-43FB-A22B-DDF9257F86C0}"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it-IT"/>
              <a:t>Fare clic per modificare lo stile del titolo dello schema</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71451DB-2A80-421A-9D48-983FFEAF9D46}"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AAE798B-D3F2-4A0F-8DEF-EF4B06A0AAD2}"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C7074CFD-7433-4434-807C-C8C64C4B3884}"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C378989-4528-4167-A11B-D2C83CD09CFB}"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98789BDB-DBF4-405A-8E10-22BFF7B43038}"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6BBCA7C9-5CA7-4BFB-8160-C5152F0D23AA}" type="datetime1">
              <a:rPr lang="en-US" smtClean="0"/>
              <a:t>6/5/2023</a:t>
            </a:fld>
            <a:endParaRPr lang="en-US" dirty="0"/>
          </a:p>
        </p:txBody>
      </p:sp>
      <p:sp>
        <p:nvSpPr>
          <p:cNvPr id="6" name="Footer Placeholder 5"/>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24CEA6A-39E7-4003-B336-ED4D8D4F5FAA}" type="datetime1">
              <a:rPr lang="en-US" smtClean="0"/>
              <a:t>6/5/2023</a:t>
            </a:fld>
            <a:endParaRPr lang="en-US" dirty="0"/>
          </a:p>
        </p:txBody>
      </p:sp>
      <p:sp>
        <p:nvSpPr>
          <p:cNvPr id="8" name="Footer Placeholder 7"/>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1AEE1604-39E0-4D59-95F3-37E19CA7AD6B}" type="datetime1">
              <a:rPr lang="en-US" smtClean="0"/>
              <a:t>6/5/2023</a:t>
            </a:fld>
            <a:endParaRPr lang="en-US" dirty="0"/>
          </a:p>
        </p:txBody>
      </p:sp>
      <p:sp>
        <p:nvSpPr>
          <p:cNvPr id="4" name="Footer Placeholder 3"/>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C2146E-3BEC-45F2-8F4F-4194D6E2ED7E}" type="datetime1">
              <a:rPr lang="en-US" smtClean="0"/>
              <a:t>6/5/2023</a:t>
            </a:fld>
            <a:endParaRPr lang="en-US" dirty="0"/>
          </a:p>
        </p:txBody>
      </p:sp>
      <p:sp>
        <p:nvSpPr>
          <p:cNvPr id="3" name="Footer Placeholder 2"/>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C19BDB0-0E04-42F0-8839-0572CFB20725}" type="datetime1">
              <a:rPr lang="en-US" smtClean="0"/>
              <a:t>6/5/2023</a:t>
            </a:fld>
            <a:endParaRPr lang="en-US" dirty="0"/>
          </a:p>
        </p:txBody>
      </p:sp>
      <p:sp>
        <p:nvSpPr>
          <p:cNvPr id="6" name="Footer Placeholder 5"/>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6" name="Footer Placeholder 5"/>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
        <p:nvSpPr>
          <p:cNvPr id="5" name="Date Placeholder 4"/>
          <p:cNvSpPr>
            <a:spLocks noGrp="1"/>
          </p:cNvSpPr>
          <p:nvPr>
            <p:ph type="dt" sz="half" idx="10"/>
          </p:nvPr>
        </p:nvSpPr>
        <p:spPr/>
        <p:txBody>
          <a:bodyPr/>
          <a:lstStyle/>
          <a:p>
            <a:fld id="{C8006AC2-4EE6-460D-B666-AFB79C3134F4}" type="datetime1">
              <a:rPr lang="en-US" smtClean="0"/>
              <a:t>6/5/2023</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5CBF2EB-F772-442E-B1B0-487241FD47C7}" type="datetime1">
              <a:rPr lang="en-US" smtClean="0"/>
              <a:t>6/5/2023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XX ISA World Congress of Sociology - Melbourne, Tue June 30, 2023 - Theorizing Risk and Uncertainty. Part II</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hf sldNum="0"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deviantart.com/synchronicity313/art/Metamorphosis-143766673" TargetMode="External"/><Relationship Id="rId3" Type="http://schemas.openxmlformats.org/officeDocument/2006/relationships/hyperlink" Target="https://www.deviantart.com/ghostygrm/art/The-Interconnectedness-of-all-Things-943367004" TargetMode="External"/><Relationship Id="rId7" Type="http://schemas.openxmlformats.org/officeDocument/2006/relationships/hyperlink" Target="https://www.deviantart.com/elrohirgithain/art/A-Gap-in-the-Fabric-of-Reality-935924864" TargetMode="External"/><Relationship Id="rId2" Type="http://schemas.openxmlformats.org/officeDocument/2006/relationships/hyperlink" Target="https://www.deviantart.com/youjimbo/art/Metamorphosis-74706160" TargetMode="External"/><Relationship Id="rId1" Type="http://schemas.openxmlformats.org/officeDocument/2006/relationships/slideLayout" Target="../slideLayouts/slideLayout2.xml"/><Relationship Id="rId6" Type="http://schemas.openxmlformats.org/officeDocument/2006/relationships/hyperlink" Target="https://www.deviantart.com/mackmind/art/side-effect-526296927" TargetMode="External"/><Relationship Id="rId5" Type="http://schemas.openxmlformats.org/officeDocument/2006/relationships/hyperlink" Target="https://www.deviantart.com/gatokumn/art/Depression-682885830" TargetMode="External"/><Relationship Id="rId4" Type="http://schemas.openxmlformats.org/officeDocument/2006/relationships/hyperlink" Target="https://www.deviantart.com/alectorfencer/art/Hiding-69350892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85632D-2438-E86F-E176-236B39046ABC}"/>
              </a:ext>
            </a:extLst>
          </p:cNvPr>
          <p:cNvSpPr>
            <a:spLocks noGrp="1"/>
          </p:cNvSpPr>
          <p:nvPr>
            <p:ph type="ctrTitle"/>
          </p:nvPr>
        </p:nvSpPr>
        <p:spPr/>
        <p:txBody>
          <a:bodyPr/>
          <a:lstStyle/>
          <a:p>
            <a:r>
              <a:rPr lang="en-US" sz="3600" b="0" i="0" dirty="0">
                <a:solidFill>
                  <a:srgbClr val="000000"/>
                </a:solidFill>
                <a:effectLst/>
                <a:latin typeface="Helvetica" panose="020B0604020202020204" pitchFamily="34" charset="0"/>
              </a:rPr>
              <a:t>Better Get Ready. A Long-Term Perspective on Beck's Metamorphosis</a:t>
            </a:r>
            <a:endParaRPr lang="it-IT" sz="3600" dirty="0"/>
          </a:p>
        </p:txBody>
      </p:sp>
      <p:sp>
        <p:nvSpPr>
          <p:cNvPr id="3" name="Sottotitolo 2">
            <a:extLst>
              <a:ext uri="{FF2B5EF4-FFF2-40B4-BE49-F238E27FC236}">
                <a16:creationId xmlns:a16="http://schemas.microsoft.com/office/drawing/2014/main" id="{CBFB6B0C-BCAB-24A2-2CA6-CE173E2840F6}"/>
              </a:ext>
            </a:extLst>
          </p:cNvPr>
          <p:cNvSpPr>
            <a:spLocks noGrp="1"/>
          </p:cNvSpPr>
          <p:nvPr>
            <p:ph type="subTitle" idx="1"/>
          </p:nvPr>
        </p:nvSpPr>
        <p:spPr/>
        <p:txBody>
          <a:bodyPr/>
          <a:lstStyle/>
          <a:p>
            <a:r>
              <a:rPr lang="it-IT" dirty="0"/>
              <a:t>Fabio D’Andrea</a:t>
            </a:r>
          </a:p>
          <a:p>
            <a:r>
              <a:rPr lang="it-IT" dirty="0"/>
              <a:t>University of Perugia, Italy</a:t>
            </a:r>
          </a:p>
          <a:p>
            <a:endParaRPr lang="it-IT" dirty="0"/>
          </a:p>
        </p:txBody>
      </p:sp>
      <p:sp>
        <p:nvSpPr>
          <p:cNvPr id="4" name="Segnaposto piè di pagina 3">
            <a:extLst>
              <a:ext uri="{FF2B5EF4-FFF2-40B4-BE49-F238E27FC236}">
                <a16:creationId xmlns:a16="http://schemas.microsoft.com/office/drawing/2014/main" id="{F05FEC5E-0D03-4285-848A-986E8CE5283F}"/>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Tree>
    <p:extLst>
      <p:ext uri="{BB962C8B-B14F-4D97-AF65-F5344CB8AC3E}">
        <p14:creationId xmlns:p14="http://schemas.microsoft.com/office/powerpoint/2010/main" val="1379582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250354-9072-5218-004B-C6BDE3A6A474}"/>
              </a:ext>
            </a:extLst>
          </p:cNvPr>
          <p:cNvSpPr>
            <a:spLocks noGrp="1"/>
          </p:cNvSpPr>
          <p:nvPr>
            <p:ph type="title"/>
          </p:nvPr>
        </p:nvSpPr>
        <p:spPr/>
        <p:txBody>
          <a:bodyPr/>
          <a:lstStyle/>
          <a:p>
            <a:r>
              <a:rPr lang="it-IT" dirty="0"/>
              <a:t>The </a:t>
            </a:r>
            <a:r>
              <a:rPr lang="it-IT" dirty="0" err="1"/>
              <a:t>Cynical</a:t>
            </a:r>
            <a:r>
              <a:rPr lang="it-IT" dirty="0"/>
              <a:t> Hand of Fate</a:t>
            </a:r>
          </a:p>
        </p:txBody>
      </p:sp>
      <p:sp>
        <p:nvSpPr>
          <p:cNvPr id="3" name="Segnaposto contenuto 2">
            <a:extLst>
              <a:ext uri="{FF2B5EF4-FFF2-40B4-BE49-F238E27FC236}">
                <a16:creationId xmlns:a16="http://schemas.microsoft.com/office/drawing/2014/main" id="{89911FF5-CC28-6991-FDE0-DCB0E69D7B48}"/>
              </a:ext>
            </a:extLst>
          </p:cNvPr>
          <p:cNvSpPr>
            <a:spLocks noGrp="1"/>
          </p:cNvSpPr>
          <p:nvPr>
            <p:ph idx="1"/>
          </p:nvPr>
        </p:nvSpPr>
        <p:spPr>
          <a:xfrm>
            <a:off x="677333" y="2160589"/>
            <a:ext cx="5702995" cy="3880773"/>
          </a:xfrm>
        </p:spPr>
        <p:txBody>
          <a:bodyPr/>
          <a:lstStyle/>
          <a:p>
            <a:r>
              <a:rPr lang="it-IT" dirty="0" err="1"/>
              <a:t>As</a:t>
            </a:r>
            <a:r>
              <a:rPr lang="it-IT" dirty="0"/>
              <a:t> </a:t>
            </a:r>
            <a:r>
              <a:rPr lang="it-IT" dirty="0" err="1"/>
              <a:t>it</a:t>
            </a:r>
            <a:r>
              <a:rPr lang="it-IT" dirty="0"/>
              <a:t> </a:t>
            </a:r>
            <a:r>
              <a:rPr lang="it-IT" dirty="0" err="1"/>
              <a:t>rejects</a:t>
            </a:r>
            <a:r>
              <a:rPr lang="it-IT" dirty="0"/>
              <a:t>, or </a:t>
            </a:r>
            <a:r>
              <a:rPr lang="it-IT" dirty="0" err="1"/>
              <a:t>at</a:t>
            </a:r>
            <a:r>
              <a:rPr lang="it-IT" dirty="0"/>
              <a:t> </a:t>
            </a:r>
            <a:r>
              <a:rPr lang="it-IT" dirty="0" err="1"/>
              <a:t>least</a:t>
            </a:r>
            <a:r>
              <a:rPr lang="it-IT" dirty="0"/>
              <a:t> </a:t>
            </a:r>
            <a:r>
              <a:rPr lang="it-IT" dirty="0" err="1"/>
              <a:t>pretends</a:t>
            </a:r>
            <a:r>
              <a:rPr lang="it-IT" dirty="0"/>
              <a:t> </a:t>
            </a:r>
            <a:r>
              <a:rPr lang="it-IT" dirty="0" err="1"/>
              <a:t>there</a:t>
            </a:r>
            <a:r>
              <a:rPr lang="it-IT" dirty="0"/>
              <a:t> </a:t>
            </a:r>
            <a:r>
              <a:rPr lang="it-IT" dirty="0" err="1"/>
              <a:t>is</a:t>
            </a:r>
            <a:r>
              <a:rPr lang="it-IT" dirty="0"/>
              <a:t> no </a:t>
            </a:r>
            <a:r>
              <a:rPr lang="it-IT" dirty="0" err="1"/>
              <a:t>reduction</a:t>
            </a:r>
            <a:r>
              <a:rPr lang="it-IT" dirty="0"/>
              <a:t> in knowledge, cognitive </a:t>
            </a:r>
            <a:r>
              <a:rPr lang="it-IT" dirty="0" err="1"/>
              <a:t>exceptionalism</a:t>
            </a:r>
            <a:r>
              <a:rPr lang="it-IT" dirty="0"/>
              <a:t> </a:t>
            </a:r>
            <a:r>
              <a:rPr lang="it-IT" dirty="0" err="1"/>
              <a:t>is</a:t>
            </a:r>
            <a:r>
              <a:rPr lang="it-IT" dirty="0"/>
              <a:t> the </a:t>
            </a:r>
            <a:r>
              <a:rPr lang="it-IT" dirty="0" err="1"/>
              <a:t>only</a:t>
            </a:r>
            <a:r>
              <a:rPr lang="it-IT" dirty="0"/>
              <a:t> framework </a:t>
            </a:r>
            <a:r>
              <a:rPr lang="it-IT" dirty="0" err="1"/>
              <a:t>within</a:t>
            </a:r>
            <a:r>
              <a:rPr lang="it-IT" dirty="0"/>
              <a:t> </a:t>
            </a:r>
            <a:r>
              <a:rPr lang="it-IT" dirty="0" err="1"/>
              <a:t>which</a:t>
            </a:r>
            <a:r>
              <a:rPr lang="it-IT" dirty="0"/>
              <a:t> side </a:t>
            </a:r>
            <a:r>
              <a:rPr lang="it-IT" dirty="0" err="1"/>
              <a:t>effects</a:t>
            </a:r>
            <a:r>
              <a:rPr lang="it-IT" dirty="0"/>
              <a:t> </a:t>
            </a:r>
            <a:r>
              <a:rPr lang="it-IT" dirty="0" err="1"/>
              <a:t>actually</a:t>
            </a:r>
            <a:r>
              <a:rPr lang="it-IT" dirty="0"/>
              <a:t> </a:t>
            </a:r>
            <a:r>
              <a:rPr lang="it-IT" dirty="0" err="1"/>
              <a:t>mean</a:t>
            </a:r>
            <a:r>
              <a:rPr lang="it-IT" dirty="0"/>
              <a:t> </a:t>
            </a:r>
            <a:r>
              <a:rPr lang="it-IT" dirty="0" err="1"/>
              <a:t>something</a:t>
            </a:r>
            <a:r>
              <a:rPr lang="it-IT" dirty="0"/>
              <a:t>.</a:t>
            </a:r>
          </a:p>
          <a:p>
            <a:r>
              <a:rPr lang="en-US" sz="1800" dirty="0">
                <a:effectLst/>
                <a:ea typeface="Calibri" panose="020F0502020204030204" pitchFamily="34" charset="0"/>
                <a:cs typeface="Times New Roman" panose="02020603050405020304" pitchFamily="18" charset="0"/>
              </a:rPr>
              <a:t>They have to be conceived of as necessarily negative, as they represent a mistake in the otherwise flawless human planning.</a:t>
            </a:r>
          </a:p>
          <a:p>
            <a:r>
              <a:rPr lang="en-US" sz="1800" dirty="0">
                <a:effectLst/>
                <a:ea typeface="Calibri" panose="020F0502020204030204" pitchFamily="34" charset="0"/>
                <a:cs typeface="Times New Roman" panose="02020603050405020304" pitchFamily="18" charset="0"/>
              </a:rPr>
              <a:t>They should instead be thought of as the other side of the reductive process that leads to knowledge, leaving an essential gap between what we know and “the meaningless infinity of events in the world” (Weber).</a:t>
            </a:r>
            <a:endParaRPr lang="it-IT" dirty="0"/>
          </a:p>
        </p:txBody>
      </p:sp>
      <p:sp>
        <p:nvSpPr>
          <p:cNvPr id="4" name="Segnaposto piè di pagina 3">
            <a:extLst>
              <a:ext uri="{FF2B5EF4-FFF2-40B4-BE49-F238E27FC236}">
                <a16:creationId xmlns:a16="http://schemas.microsoft.com/office/drawing/2014/main" id="{F61C8F44-2CC2-4A5B-700A-D62E14C2AE12}"/>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BE75DDB3-BB36-BBDE-4744-200409617207}"/>
              </a:ext>
            </a:extLst>
          </p:cNvPr>
          <p:cNvPicPr>
            <a:picLocks noChangeAspect="1"/>
          </p:cNvPicPr>
          <p:nvPr/>
        </p:nvPicPr>
        <p:blipFill>
          <a:blip r:embed="rId2">
            <a:alphaModFix/>
          </a:blip>
          <a:stretch>
            <a:fillRect/>
          </a:stretch>
        </p:blipFill>
        <p:spPr>
          <a:xfrm>
            <a:off x="6654269" y="1053790"/>
            <a:ext cx="5239466" cy="5239466"/>
          </a:xfrm>
          <a:prstGeom prst="rect">
            <a:avLst/>
          </a:prstGeom>
        </p:spPr>
      </p:pic>
    </p:spTree>
    <p:extLst>
      <p:ext uri="{BB962C8B-B14F-4D97-AF65-F5344CB8AC3E}">
        <p14:creationId xmlns:p14="http://schemas.microsoft.com/office/powerpoint/2010/main" val="880003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4743B9-EDAA-313D-1F5A-56CC0F56DAE9}"/>
              </a:ext>
            </a:extLst>
          </p:cNvPr>
          <p:cNvSpPr>
            <a:spLocks noGrp="1"/>
          </p:cNvSpPr>
          <p:nvPr>
            <p:ph type="title"/>
          </p:nvPr>
        </p:nvSpPr>
        <p:spPr/>
        <p:txBody>
          <a:bodyPr/>
          <a:lstStyle/>
          <a:p>
            <a:r>
              <a:rPr lang="it-IT" dirty="0" err="1"/>
              <a:t>Going</a:t>
            </a:r>
            <a:r>
              <a:rPr lang="it-IT" dirty="0"/>
              <a:t> Beyond</a:t>
            </a:r>
          </a:p>
        </p:txBody>
      </p:sp>
      <p:sp>
        <p:nvSpPr>
          <p:cNvPr id="3" name="Segnaposto contenuto 2">
            <a:extLst>
              <a:ext uri="{FF2B5EF4-FFF2-40B4-BE49-F238E27FC236}">
                <a16:creationId xmlns:a16="http://schemas.microsoft.com/office/drawing/2014/main" id="{36EC6503-1388-22C7-E9B2-2525F7FE708F}"/>
              </a:ext>
            </a:extLst>
          </p:cNvPr>
          <p:cNvSpPr>
            <a:spLocks noGrp="1"/>
          </p:cNvSpPr>
          <p:nvPr>
            <p:ph idx="1"/>
          </p:nvPr>
        </p:nvSpPr>
        <p:spPr>
          <a:xfrm>
            <a:off x="677334" y="2160589"/>
            <a:ext cx="5717370" cy="3880773"/>
          </a:xfrm>
        </p:spPr>
        <p:txBody>
          <a:bodyPr/>
          <a:lstStyle/>
          <a:p>
            <a:r>
              <a:rPr lang="it-IT" dirty="0" err="1"/>
              <a:t>Renouncing</a:t>
            </a:r>
            <a:r>
              <a:rPr lang="it-IT" dirty="0"/>
              <a:t> the </a:t>
            </a:r>
            <a:r>
              <a:rPr lang="it-IT" dirty="0" err="1"/>
              <a:t>claim</a:t>
            </a:r>
            <a:r>
              <a:rPr lang="it-IT" dirty="0"/>
              <a:t> to a </a:t>
            </a:r>
            <a:r>
              <a:rPr lang="it-IT" dirty="0" err="1"/>
              <a:t>perfect</a:t>
            </a:r>
            <a:r>
              <a:rPr lang="it-IT" dirty="0"/>
              <a:t>, </a:t>
            </a:r>
            <a:r>
              <a:rPr lang="it-IT" dirty="0" err="1"/>
              <a:t>all-powerful</a:t>
            </a:r>
            <a:r>
              <a:rPr lang="it-IT" dirty="0"/>
              <a:t> techno-</a:t>
            </a:r>
            <a:r>
              <a:rPr lang="it-IT" dirty="0" err="1"/>
              <a:t>scientific</a:t>
            </a:r>
            <a:r>
              <a:rPr lang="it-IT" dirty="0"/>
              <a:t> knowledge, </a:t>
            </a:r>
            <a:r>
              <a:rPr lang="it-IT" dirty="0" err="1"/>
              <a:t>which</a:t>
            </a:r>
            <a:r>
              <a:rPr lang="it-IT" dirty="0"/>
              <a:t> </a:t>
            </a:r>
            <a:r>
              <a:rPr lang="it-IT" dirty="0" err="1"/>
              <a:t>issues</a:t>
            </a:r>
            <a:r>
              <a:rPr lang="it-IT" dirty="0"/>
              <a:t> </a:t>
            </a:r>
            <a:r>
              <a:rPr lang="it-IT" dirty="0" err="1"/>
              <a:t>directly</a:t>
            </a:r>
            <a:r>
              <a:rPr lang="it-IT" dirty="0"/>
              <a:t> from </a:t>
            </a:r>
            <a:r>
              <a:rPr lang="it-IT" dirty="0" err="1"/>
              <a:t>our</a:t>
            </a:r>
            <a:r>
              <a:rPr lang="it-IT" dirty="0"/>
              <a:t> pervasive </a:t>
            </a:r>
            <a:r>
              <a:rPr lang="it-IT" dirty="0" err="1"/>
              <a:t>anthropocentrism</a:t>
            </a:r>
            <a:r>
              <a:rPr lang="it-IT" dirty="0"/>
              <a:t>, </a:t>
            </a:r>
            <a:r>
              <a:rPr lang="it-IT" dirty="0" err="1"/>
              <a:t>we</a:t>
            </a:r>
            <a:r>
              <a:rPr lang="it-IT" dirty="0"/>
              <a:t> </a:t>
            </a:r>
            <a:r>
              <a:rPr lang="it-IT" dirty="0" err="1"/>
              <a:t>might</a:t>
            </a:r>
            <a:r>
              <a:rPr lang="it-IT" dirty="0"/>
              <a:t> </a:t>
            </a:r>
            <a:r>
              <a:rPr lang="it-IT" dirty="0" err="1"/>
              <a:t>understand</a:t>
            </a:r>
            <a:r>
              <a:rPr lang="it-IT" dirty="0"/>
              <a:t> side </a:t>
            </a:r>
            <a:r>
              <a:rPr lang="it-IT" dirty="0" err="1"/>
              <a:t>effects</a:t>
            </a:r>
            <a:r>
              <a:rPr lang="it-IT" dirty="0"/>
              <a:t> </a:t>
            </a:r>
            <a:r>
              <a:rPr lang="it-IT" dirty="0" err="1"/>
              <a:t>as</a:t>
            </a:r>
            <a:r>
              <a:rPr lang="it-IT" dirty="0"/>
              <a:t> </a:t>
            </a:r>
            <a:r>
              <a:rPr lang="en-US" sz="1800" dirty="0">
                <a:effectLst/>
                <a:ea typeface="Calibri" panose="020F0502020204030204" pitchFamily="34" charset="0"/>
                <a:cs typeface="Times New Roman" panose="02020603050405020304" pitchFamily="18" charset="0"/>
              </a:rPr>
              <a:t>clues to those parts of reality outside our scope and perception – in Beck’s words “what we don’t know that we don’t know” – and find new possibilities and solutions to today’s all-encompassing crisis.</a:t>
            </a:r>
            <a:endParaRPr lang="it-IT" dirty="0"/>
          </a:p>
        </p:txBody>
      </p:sp>
      <p:sp>
        <p:nvSpPr>
          <p:cNvPr id="4" name="Segnaposto piè di pagina 3">
            <a:extLst>
              <a:ext uri="{FF2B5EF4-FFF2-40B4-BE49-F238E27FC236}">
                <a16:creationId xmlns:a16="http://schemas.microsoft.com/office/drawing/2014/main" id="{7DCDB7BA-3828-4C44-D728-0980F930E47E}"/>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37A72758-F253-8BCE-2E1E-F95B856E5853}"/>
              </a:ext>
            </a:extLst>
          </p:cNvPr>
          <p:cNvPicPr>
            <a:picLocks noChangeAspect="1"/>
          </p:cNvPicPr>
          <p:nvPr/>
        </p:nvPicPr>
        <p:blipFill>
          <a:blip r:embed="rId2"/>
          <a:stretch>
            <a:fillRect/>
          </a:stretch>
        </p:blipFill>
        <p:spPr>
          <a:xfrm>
            <a:off x="6974946" y="524256"/>
            <a:ext cx="4688495" cy="5965208"/>
          </a:xfrm>
          <a:prstGeom prst="rect">
            <a:avLst/>
          </a:prstGeom>
        </p:spPr>
      </p:pic>
    </p:spTree>
    <p:extLst>
      <p:ext uri="{BB962C8B-B14F-4D97-AF65-F5344CB8AC3E}">
        <p14:creationId xmlns:p14="http://schemas.microsoft.com/office/powerpoint/2010/main" val="334790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4DF91D-1592-FBEC-9DA0-A8A942644AA0}"/>
              </a:ext>
            </a:extLst>
          </p:cNvPr>
          <p:cNvSpPr>
            <a:spLocks noGrp="1"/>
          </p:cNvSpPr>
          <p:nvPr>
            <p:ph type="title"/>
          </p:nvPr>
        </p:nvSpPr>
        <p:spPr/>
        <p:txBody>
          <a:bodyPr/>
          <a:lstStyle/>
          <a:p>
            <a:r>
              <a:rPr lang="it-IT" dirty="0"/>
              <a:t>Credits</a:t>
            </a:r>
          </a:p>
        </p:txBody>
      </p:sp>
      <p:sp>
        <p:nvSpPr>
          <p:cNvPr id="3" name="Segnaposto contenuto 2">
            <a:extLst>
              <a:ext uri="{FF2B5EF4-FFF2-40B4-BE49-F238E27FC236}">
                <a16:creationId xmlns:a16="http://schemas.microsoft.com/office/drawing/2014/main" id="{B8A9FBA7-D6CE-CE65-E08F-FE98AF9B5505}"/>
              </a:ext>
            </a:extLst>
          </p:cNvPr>
          <p:cNvSpPr>
            <a:spLocks noGrp="1"/>
          </p:cNvSpPr>
          <p:nvPr>
            <p:ph idx="1"/>
          </p:nvPr>
        </p:nvSpPr>
        <p:spPr/>
        <p:txBody>
          <a:bodyPr/>
          <a:lstStyle/>
          <a:p>
            <a:r>
              <a:rPr lang="it-IT" dirty="0"/>
              <a:t>Slide #2 </a:t>
            </a:r>
            <a:r>
              <a:rPr lang="it-IT" dirty="0">
                <a:hlinkClick r:id="rId2"/>
              </a:rPr>
              <a:t>https://www.deviantart.com/youjimbo/art/Metamorphosis-74706160</a:t>
            </a:r>
            <a:endParaRPr lang="it-IT" dirty="0"/>
          </a:p>
          <a:p>
            <a:r>
              <a:rPr lang="it-IT" dirty="0"/>
              <a:t>Slide #3 </a:t>
            </a:r>
            <a:r>
              <a:rPr lang="it-IT" dirty="0">
                <a:hlinkClick r:id="rId3"/>
              </a:rPr>
              <a:t>https://www.deviantart.com/ghostygrm/art/The-Interconnectedness-of-all-Things-943367004</a:t>
            </a:r>
            <a:endParaRPr lang="it-IT" dirty="0"/>
          </a:p>
          <a:p>
            <a:r>
              <a:rPr lang="it-IT" dirty="0"/>
              <a:t>Slide #4 </a:t>
            </a:r>
            <a:r>
              <a:rPr lang="it-IT" dirty="0">
                <a:hlinkClick r:id="rId4"/>
              </a:rPr>
              <a:t>https://www.deviantart.com/alectorfencer/art/Hiding-693508922</a:t>
            </a:r>
            <a:endParaRPr lang="it-IT" dirty="0"/>
          </a:p>
          <a:p>
            <a:r>
              <a:rPr lang="it-IT" dirty="0"/>
              <a:t>Slide #8 </a:t>
            </a:r>
            <a:r>
              <a:rPr lang="it-IT" dirty="0">
                <a:hlinkClick r:id="rId5"/>
              </a:rPr>
              <a:t>https://www.deviantart.com/gatokumn/art/Depression-682885830</a:t>
            </a:r>
            <a:endParaRPr lang="it-IT" dirty="0"/>
          </a:p>
          <a:p>
            <a:r>
              <a:rPr lang="it-IT" dirty="0"/>
              <a:t>Slide #9 </a:t>
            </a:r>
            <a:r>
              <a:rPr lang="it-IT" dirty="0">
                <a:hlinkClick r:id="rId6"/>
              </a:rPr>
              <a:t>https://www.deviantart.com/mackmind/art/side-effect-526296927</a:t>
            </a:r>
            <a:endParaRPr lang="it-IT" dirty="0"/>
          </a:p>
          <a:p>
            <a:r>
              <a:rPr lang="it-IT" dirty="0"/>
              <a:t>Slide #10 </a:t>
            </a:r>
            <a:r>
              <a:rPr lang="it-IT" dirty="0">
                <a:hlinkClick r:id="rId7"/>
              </a:rPr>
              <a:t>https://www.deviantart.com/elrohirgithain/art/A-Gap-in-the-Fabric-of-Reality-935924864</a:t>
            </a:r>
            <a:endParaRPr lang="it-IT" dirty="0"/>
          </a:p>
          <a:p>
            <a:r>
              <a:rPr lang="it-IT" dirty="0"/>
              <a:t>Slide #11 </a:t>
            </a:r>
            <a:r>
              <a:rPr lang="it-IT" dirty="0">
                <a:hlinkClick r:id="rId8"/>
              </a:rPr>
              <a:t>https://www.deviantart.com/synchronicity313/art/Metamorphosis-143766673</a:t>
            </a:r>
            <a:endParaRPr lang="it-IT" dirty="0"/>
          </a:p>
          <a:p>
            <a:endParaRPr lang="it-IT" dirty="0"/>
          </a:p>
        </p:txBody>
      </p:sp>
      <p:sp>
        <p:nvSpPr>
          <p:cNvPr id="4" name="Segnaposto piè di pagina 3">
            <a:extLst>
              <a:ext uri="{FF2B5EF4-FFF2-40B4-BE49-F238E27FC236}">
                <a16:creationId xmlns:a16="http://schemas.microsoft.com/office/drawing/2014/main" id="{0A280C45-A1DC-9B96-B262-FE2D629FA7FF}"/>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Tree>
    <p:extLst>
      <p:ext uri="{BB962C8B-B14F-4D97-AF65-F5344CB8AC3E}">
        <p14:creationId xmlns:p14="http://schemas.microsoft.com/office/powerpoint/2010/main" val="4003955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E85C4F8F-1FC3-021F-468E-A535B6FA9A0B}"/>
              </a:ext>
            </a:extLst>
          </p:cNvPr>
          <p:cNvPicPr>
            <a:picLocks noChangeAspect="1"/>
          </p:cNvPicPr>
          <p:nvPr/>
        </p:nvPicPr>
        <p:blipFill>
          <a:blip r:embed="rId2"/>
          <a:stretch>
            <a:fillRect/>
          </a:stretch>
        </p:blipFill>
        <p:spPr>
          <a:xfrm>
            <a:off x="8827511" y="2160589"/>
            <a:ext cx="3192038" cy="4517136"/>
          </a:xfrm>
          <a:prstGeom prst="rect">
            <a:avLst/>
          </a:prstGeom>
          <a:effectLst>
            <a:softEdge rad="190500"/>
          </a:effectLst>
        </p:spPr>
      </p:pic>
      <p:sp>
        <p:nvSpPr>
          <p:cNvPr id="2" name="Titolo 1">
            <a:extLst>
              <a:ext uri="{FF2B5EF4-FFF2-40B4-BE49-F238E27FC236}">
                <a16:creationId xmlns:a16="http://schemas.microsoft.com/office/drawing/2014/main" id="{7801D48D-8C82-BC11-B5CA-F072E1506257}"/>
              </a:ext>
            </a:extLst>
          </p:cNvPr>
          <p:cNvSpPr>
            <a:spLocks noGrp="1"/>
          </p:cNvSpPr>
          <p:nvPr>
            <p:ph type="title"/>
          </p:nvPr>
        </p:nvSpPr>
        <p:spPr/>
        <p:txBody>
          <a:bodyPr/>
          <a:lstStyle/>
          <a:p>
            <a:r>
              <a:rPr lang="it-IT" dirty="0" err="1"/>
              <a:t>Metamorphosis</a:t>
            </a:r>
            <a:endParaRPr lang="it-IT" dirty="0"/>
          </a:p>
        </p:txBody>
      </p:sp>
      <p:sp>
        <p:nvSpPr>
          <p:cNvPr id="3" name="Segnaposto contenuto 2">
            <a:extLst>
              <a:ext uri="{FF2B5EF4-FFF2-40B4-BE49-F238E27FC236}">
                <a16:creationId xmlns:a16="http://schemas.microsoft.com/office/drawing/2014/main" id="{95E757EC-E2A3-8F4A-642D-355A0CEDCABC}"/>
              </a:ext>
            </a:extLst>
          </p:cNvPr>
          <p:cNvSpPr>
            <a:spLocks noGrp="1"/>
          </p:cNvSpPr>
          <p:nvPr>
            <p:ph idx="1"/>
          </p:nvPr>
        </p:nvSpPr>
        <p:spPr/>
        <p:txBody>
          <a:bodyPr/>
          <a:lstStyle/>
          <a:p>
            <a:pPr algn="l" rtl="0"/>
            <a:r>
              <a:rPr lang="en-US" dirty="0"/>
              <a:t>“T</a:t>
            </a:r>
            <a:r>
              <a:rPr lang="en-US" sz="1800" dirty="0"/>
              <a:t>his turmoil cannot be conceptualized in terms of the notions of ‘change’ available to social science – ‘evolution’, ‘revolution’ and ‘transformation’. For we live in a world that is not just changing, it is metamorphosing. Change implies that some things change but other things remain the same – capitalism changes, but some aspects of capitalism remain as they have always been. Metamorphosis implies a much more radical transformation in which the old certainties of modern society are falling away and something quite new is emerging</a:t>
            </a:r>
            <a:r>
              <a:rPr lang="en-US" dirty="0"/>
              <a:t>”.</a:t>
            </a:r>
          </a:p>
          <a:p>
            <a:pPr marL="0" indent="0" algn="l" rtl="0">
              <a:buNone/>
            </a:pPr>
            <a:r>
              <a:rPr lang="it-IT" dirty="0"/>
              <a:t>     Ulrich Beck, </a:t>
            </a:r>
            <a:r>
              <a:rPr lang="it-IT" i="1" dirty="0"/>
              <a:t>The </a:t>
            </a:r>
            <a:r>
              <a:rPr lang="it-IT" i="1" dirty="0" err="1"/>
              <a:t>Metamorphosis</a:t>
            </a:r>
            <a:r>
              <a:rPr lang="it-IT" i="1" dirty="0"/>
              <a:t> of the World</a:t>
            </a:r>
            <a:endParaRPr lang="it-IT" dirty="0"/>
          </a:p>
          <a:p>
            <a:endParaRPr lang="it-IT" dirty="0"/>
          </a:p>
        </p:txBody>
      </p:sp>
      <p:sp>
        <p:nvSpPr>
          <p:cNvPr id="4" name="Segnaposto piè di pagina 3">
            <a:extLst>
              <a:ext uri="{FF2B5EF4-FFF2-40B4-BE49-F238E27FC236}">
                <a16:creationId xmlns:a16="http://schemas.microsoft.com/office/drawing/2014/main" id="{7E21C444-7B91-1CFE-7091-B17E9FF24E50}"/>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Tree>
    <p:extLst>
      <p:ext uri="{BB962C8B-B14F-4D97-AF65-F5344CB8AC3E}">
        <p14:creationId xmlns:p14="http://schemas.microsoft.com/office/powerpoint/2010/main" val="3728166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B86381-9280-6E09-4005-F8B7743D4005}"/>
              </a:ext>
            </a:extLst>
          </p:cNvPr>
          <p:cNvSpPr>
            <a:spLocks noGrp="1"/>
          </p:cNvSpPr>
          <p:nvPr>
            <p:ph type="title"/>
          </p:nvPr>
        </p:nvSpPr>
        <p:spPr/>
        <p:txBody>
          <a:bodyPr/>
          <a:lstStyle/>
          <a:p>
            <a:r>
              <a:rPr lang="it-IT" dirty="0" err="1"/>
              <a:t>Losing</a:t>
            </a:r>
            <a:r>
              <a:rPr lang="it-IT" dirty="0"/>
              <a:t> Touch</a:t>
            </a:r>
          </a:p>
        </p:txBody>
      </p:sp>
      <p:sp>
        <p:nvSpPr>
          <p:cNvPr id="3" name="Segnaposto contenuto 2">
            <a:extLst>
              <a:ext uri="{FF2B5EF4-FFF2-40B4-BE49-F238E27FC236}">
                <a16:creationId xmlns:a16="http://schemas.microsoft.com/office/drawing/2014/main" id="{58B4DEEA-E3C5-39AA-CA6F-02435AFA74E1}"/>
              </a:ext>
            </a:extLst>
          </p:cNvPr>
          <p:cNvSpPr>
            <a:spLocks noGrp="1"/>
          </p:cNvSpPr>
          <p:nvPr>
            <p:ph idx="1"/>
          </p:nvPr>
        </p:nvSpPr>
        <p:spPr>
          <a:xfrm>
            <a:off x="677334" y="2026693"/>
            <a:ext cx="7129185" cy="3188980"/>
          </a:xfrm>
        </p:spPr>
        <p:txBody>
          <a:bodyPr/>
          <a:lstStyle/>
          <a:p>
            <a:r>
              <a:rPr lang="en-US" dirty="0"/>
              <a:t>“We stand in the deepest need of a new conceptual framework that will allow us to understand an evolutionary process in which self-organization, selection, and historical accident find their natural places with one another. We have no such framework as yet”.</a:t>
            </a:r>
          </a:p>
          <a:p>
            <a:pPr marL="0" indent="0">
              <a:buNone/>
            </a:pPr>
            <a:r>
              <a:rPr lang="en-US" dirty="0"/>
              <a:t>     Stuart Kauffman, </a:t>
            </a:r>
            <a:r>
              <a:rPr lang="en-US" i="1" dirty="0"/>
              <a:t>At Home in the Universe</a:t>
            </a:r>
          </a:p>
          <a:p>
            <a:endParaRPr lang="it-IT" dirty="0"/>
          </a:p>
        </p:txBody>
      </p:sp>
      <p:sp>
        <p:nvSpPr>
          <p:cNvPr id="4" name="Segnaposto piè di pagina 3">
            <a:extLst>
              <a:ext uri="{FF2B5EF4-FFF2-40B4-BE49-F238E27FC236}">
                <a16:creationId xmlns:a16="http://schemas.microsoft.com/office/drawing/2014/main" id="{E5E8D402-AC8C-D2BC-734B-3469801D9AD7}"/>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052E9832-E24C-B89B-0585-D11EF24E6526}"/>
              </a:ext>
            </a:extLst>
          </p:cNvPr>
          <p:cNvPicPr>
            <a:picLocks noChangeAspect="1"/>
          </p:cNvPicPr>
          <p:nvPr/>
        </p:nvPicPr>
        <p:blipFill>
          <a:blip r:embed="rId2"/>
          <a:stretch>
            <a:fillRect/>
          </a:stretch>
        </p:blipFill>
        <p:spPr>
          <a:xfrm>
            <a:off x="7854287" y="2260008"/>
            <a:ext cx="4179417" cy="3963916"/>
          </a:xfrm>
          <a:prstGeom prst="rect">
            <a:avLst/>
          </a:prstGeom>
        </p:spPr>
      </p:pic>
    </p:spTree>
    <p:extLst>
      <p:ext uri="{BB962C8B-B14F-4D97-AF65-F5344CB8AC3E}">
        <p14:creationId xmlns:p14="http://schemas.microsoft.com/office/powerpoint/2010/main" val="901801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506C45-FE49-8A11-4C89-D40A6DC99F08}"/>
              </a:ext>
            </a:extLst>
          </p:cNvPr>
          <p:cNvSpPr>
            <a:spLocks noGrp="1"/>
          </p:cNvSpPr>
          <p:nvPr>
            <p:ph type="title"/>
          </p:nvPr>
        </p:nvSpPr>
        <p:spPr>
          <a:xfrm>
            <a:off x="677334" y="589128"/>
            <a:ext cx="8596668" cy="1320800"/>
          </a:xfrm>
        </p:spPr>
        <p:txBody>
          <a:bodyPr/>
          <a:lstStyle/>
          <a:p>
            <a:r>
              <a:rPr lang="it-IT" dirty="0"/>
              <a:t>The Ur-Paradigma</a:t>
            </a:r>
          </a:p>
        </p:txBody>
      </p:sp>
      <p:sp>
        <p:nvSpPr>
          <p:cNvPr id="3" name="Segnaposto contenuto 2">
            <a:extLst>
              <a:ext uri="{FF2B5EF4-FFF2-40B4-BE49-F238E27FC236}">
                <a16:creationId xmlns:a16="http://schemas.microsoft.com/office/drawing/2014/main" id="{77989FA1-9D99-1C6E-0EE8-F134AC780AFE}"/>
              </a:ext>
            </a:extLst>
          </p:cNvPr>
          <p:cNvSpPr>
            <a:spLocks noGrp="1"/>
          </p:cNvSpPr>
          <p:nvPr>
            <p:ph idx="1"/>
          </p:nvPr>
        </p:nvSpPr>
        <p:spPr>
          <a:xfrm>
            <a:off x="677333" y="3843907"/>
            <a:ext cx="9299179" cy="2197455"/>
          </a:xfrm>
        </p:spPr>
        <p:txBody>
          <a:bodyPr>
            <a:normAutofit/>
          </a:bodyPr>
          <a:lstStyle/>
          <a:p>
            <a:r>
              <a:rPr lang="en-US" dirty="0"/>
              <a:t>An </a:t>
            </a:r>
            <a:r>
              <a:rPr lang="en-US" i="1" dirty="0"/>
              <a:t>Ur-</a:t>
            </a:r>
            <a:r>
              <a:rPr lang="en-US" i="1" dirty="0" err="1"/>
              <a:t>Paradigma</a:t>
            </a:r>
            <a:r>
              <a:rPr lang="en-US" dirty="0"/>
              <a:t>, or primordial paradigm, is a set of generative cultural traits whence issues most of the form and trajectory of a given culture. Human knowledge and understanding started well before the advent of Reason, so the </a:t>
            </a:r>
            <a:r>
              <a:rPr lang="en-US" i="1" dirty="0"/>
              <a:t>Ur-</a:t>
            </a:r>
            <a:r>
              <a:rPr lang="en-US" i="1" dirty="0" err="1"/>
              <a:t>Paradigma</a:t>
            </a:r>
            <a:r>
              <a:rPr lang="en-US" dirty="0"/>
              <a:t>, the founding core of a </a:t>
            </a:r>
            <a:r>
              <a:rPr lang="en-US" i="1" dirty="0"/>
              <a:t>Weltanschauung</a:t>
            </a:r>
            <a:r>
              <a:rPr lang="en-US" dirty="0"/>
              <a:t>, is most likely made of corporeal, emotional and </a:t>
            </a:r>
            <a:r>
              <a:rPr lang="en-US" dirty="0" err="1"/>
              <a:t>symbolico</a:t>
            </a:r>
            <a:r>
              <a:rPr lang="en-US" dirty="0"/>
              <a:t>-imaginal intimations rather than rational, economic and instrumental considerations; intimations we are scarcely aware of.</a:t>
            </a:r>
            <a:endParaRPr lang="it-IT" dirty="0"/>
          </a:p>
        </p:txBody>
      </p:sp>
      <p:sp>
        <p:nvSpPr>
          <p:cNvPr id="4" name="Segnaposto piè di pagina 3">
            <a:extLst>
              <a:ext uri="{FF2B5EF4-FFF2-40B4-BE49-F238E27FC236}">
                <a16:creationId xmlns:a16="http://schemas.microsoft.com/office/drawing/2014/main" id="{15BCBB78-840F-476C-4164-CEE64D98C959}"/>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73A96244-A957-A8DC-C6D3-B5EBDC9D98BB}"/>
              </a:ext>
            </a:extLst>
          </p:cNvPr>
          <p:cNvPicPr>
            <a:picLocks noChangeAspect="1"/>
          </p:cNvPicPr>
          <p:nvPr/>
        </p:nvPicPr>
        <p:blipFill>
          <a:blip r:embed="rId2"/>
          <a:stretch>
            <a:fillRect/>
          </a:stretch>
        </p:blipFill>
        <p:spPr>
          <a:xfrm>
            <a:off x="6387152" y="282538"/>
            <a:ext cx="5579621" cy="3254779"/>
          </a:xfrm>
          <a:prstGeom prst="rect">
            <a:avLst/>
          </a:prstGeom>
          <a:effectLst>
            <a:softEdge rad="152400"/>
          </a:effectLst>
        </p:spPr>
      </p:pic>
    </p:spTree>
    <p:extLst>
      <p:ext uri="{BB962C8B-B14F-4D97-AF65-F5344CB8AC3E}">
        <p14:creationId xmlns:p14="http://schemas.microsoft.com/office/powerpoint/2010/main" val="534541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65FE3C-6C82-44EE-F2D5-B275A6E2AD8D}"/>
              </a:ext>
            </a:extLst>
          </p:cNvPr>
          <p:cNvSpPr>
            <a:spLocks noGrp="1"/>
          </p:cNvSpPr>
          <p:nvPr>
            <p:ph type="title"/>
          </p:nvPr>
        </p:nvSpPr>
        <p:spPr/>
        <p:txBody>
          <a:bodyPr/>
          <a:lstStyle/>
          <a:p>
            <a:r>
              <a:rPr lang="it-IT" dirty="0"/>
              <a:t>The Birth of Athena</a:t>
            </a:r>
          </a:p>
        </p:txBody>
      </p:sp>
      <p:sp>
        <p:nvSpPr>
          <p:cNvPr id="3" name="Segnaposto contenuto 2">
            <a:extLst>
              <a:ext uri="{FF2B5EF4-FFF2-40B4-BE49-F238E27FC236}">
                <a16:creationId xmlns:a16="http://schemas.microsoft.com/office/drawing/2014/main" id="{A1BBE491-357A-3A3E-B514-7EF02E48117C}"/>
              </a:ext>
            </a:extLst>
          </p:cNvPr>
          <p:cNvSpPr>
            <a:spLocks noGrp="1"/>
          </p:cNvSpPr>
          <p:nvPr>
            <p:ph idx="1"/>
          </p:nvPr>
        </p:nvSpPr>
        <p:spPr>
          <a:xfrm>
            <a:off x="677334" y="1930400"/>
            <a:ext cx="5061549" cy="3880773"/>
          </a:xfrm>
        </p:spPr>
        <p:txBody>
          <a:bodyPr/>
          <a:lstStyle/>
          <a:p>
            <a:r>
              <a:rPr lang="en-US" dirty="0"/>
              <a:t>We have imagined the advent of Man like the birth of Athena, who emerged full-grown from Zeus’ forehead. We can spot here a symbolic harmony with other well-known tales, which share a divine intervention, a strong spiritual/intellectual </a:t>
            </a:r>
            <a:r>
              <a:rPr lang="en-US" dirty="0" err="1"/>
              <a:t>flavour</a:t>
            </a:r>
            <a:r>
              <a:rPr lang="en-US" dirty="0"/>
              <a:t> and the immediate contemporaneity of every trait we have chosen as a hallmark of humanity: self-awareness, intelligence, language.</a:t>
            </a:r>
            <a:endParaRPr lang="it-IT" dirty="0"/>
          </a:p>
        </p:txBody>
      </p:sp>
      <p:sp>
        <p:nvSpPr>
          <p:cNvPr id="4" name="Segnaposto piè di pagina 3">
            <a:extLst>
              <a:ext uri="{FF2B5EF4-FFF2-40B4-BE49-F238E27FC236}">
                <a16:creationId xmlns:a16="http://schemas.microsoft.com/office/drawing/2014/main" id="{390584E6-4A0A-3361-431B-9E8515576EDA}"/>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ADFD6804-5A9E-F6C8-1658-BEED99053911}"/>
              </a:ext>
            </a:extLst>
          </p:cNvPr>
          <p:cNvPicPr>
            <a:picLocks noChangeAspect="1"/>
          </p:cNvPicPr>
          <p:nvPr/>
        </p:nvPicPr>
        <p:blipFill>
          <a:blip r:embed="rId2"/>
          <a:stretch>
            <a:fillRect/>
          </a:stretch>
        </p:blipFill>
        <p:spPr>
          <a:xfrm>
            <a:off x="5357929" y="-67148"/>
            <a:ext cx="4437126" cy="6291072"/>
          </a:xfrm>
          <a:prstGeom prst="rect">
            <a:avLst/>
          </a:prstGeom>
          <a:effectLst>
            <a:softEdge rad="266700"/>
          </a:effectLst>
        </p:spPr>
      </p:pic>
    </p:spTree>
    <p:extLst>
      <p:ext uri="{BB962C8B-B14F-4D97-AF65-F5344CB8AC3E}">
        <p14:creationId xmlns:p14="http://schemas.microsoft.com/office/powerpoint/2010/main" val="3469182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E84B6-C64A-BB04-1DB7-D870BB946123}"/>
              </a:ext>
            </a:extLst>
          </p:cNvPr>
          <p:cNvSpPr>
            <a:spLocks noGrp="1"/>
          </p:cNvSpPr>
          <p:nvPr>
            <p:ph type="title"/>
          </p:nvPr>
        </p:nvSpPr>
        <p:spPr/>
        <p:txBody>
          <a:bodyPr/>
          <a:lstStyle/>
          <a:p>
            <a:r>
              <a:rPr lang="it-IT" dirty="0"/>
              <a:t>Walking </a:t>
            </a:r>
            <a:r>
              <a:rPr lang="it-IT" dirty="0" err="1"/>
              <a:t>Came</a:t>
            </a:r>
            <a:r>
              <a:rPr lang="it-IT" dirty="0"/>
              <a:t> First</a:t>
            </a:r>
          </a:p>
        </p:txBody>
      </p:sp>
      <p:pic>
        <p:nvPicPr>
          <p:cNvPr id="6" name="Segnaposto contenuto 5">
            <a:extLst>
              <a:ext uri="{FF2B5EF4-FFF2-40B4-BE49-F238E27FC236}">
                <a16:creationId xmlns:a16="http://schemas.microsoft.com/office/drawing/2014/main" id="{3A9D96D8-5520-70A3-BDC9-279AB71B9D55}"/>
              </a:ext>
            </a:extLst>
          </p:cNvPr>
          <p:cNvPicPr>
            <a:picLocks noGrp="1" noChangeAspect="1"/>
          </p:cNvPicPr>
          <p:nvPr>
            <p:ph idx="1"/>
          </p:nvPr>
        </p:nvPicPr>
        <p:blipFill>
          <a:blip r:embed="rId2"/>
          <a:stretch>
            <a:fillRect/>
          </a:stretch>
        </p:blipFill>
        <p:spPr>
          <a:xfrm>
            <a:off x="1708881" y="1720127"/>
            <a:ext cx="6533574" cy="4101948"/>
          </a:xfrm>
        </p:spPr>
      </p:pic>
      <p:sp>
        <p:nvSpPr>
          <p:cNvPr id="4" name="Segnaposto piè di pagina 3">
            <a:extLst>
              <a:ext uri="{FF2B5EF4-FFF2-40B4-BE49-F238E27FC236}">
                <a16:creationId xmlns:a16="http://schemas.microsoft.com/office/drawing/2014/main" id="{2E550273-6C81-F202-9831-4F73B06DCC64}"/>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spTree>
    <p:extLst>
      <p:ext uri="{BB962C8B-B14F-4D97-AF65-F5344CB8AC3E}">
        <p14:creationId xmlns:p14="http://schemas.microsoft.com/office/powerpoint/2010/main" val="763453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7B68E4-82C3-F5A6-1210-5388C62E9A9E}"/>
              </a:ext>
            </a:extLst>
          </p:cNvPr>
          <p:cNvSpPr>
            <a:spLocks noGrp="1"/>
          </p:cNvSpPr>
          <p:nvPr>
            <p:ph type="title"/>
          </p:nvPr>
        </p:nvSpPr>
        <p:spPr/>
        <p:txBody>
          <a:bodyPr/>
          <a:lstStyle/>
          <a:p>
            <a:r>
              <a:rPr lang="it-IT" dirty="0" err="1"/>
              <a:t>Exceptionalisms</a:t>
            </a:r>
            <a:endParaRPr lang="it-IT" dirty="0"/>
          </a:p>
        </p:txBody>
      </p:sp>
      <p:sp>
        <p:nvSpPr>
          <p:cNvPr id="3" name="Segnaposto contenuto 2">
            <a:extLst>
              <a:ext uri="{FF2B5EF4-FFF2-40B4-BE49-F238E27FC236}">
                <a16:creationId xmlns:a16="http://schemas.microsoft.com/office/drawing/2014/main" id="{31B8F4EA-5C1C-C906-B64F-27A7064FFDEF}"/>
              </a:ext>
            </a:extLst>
          </p:cNvPr>
          <p:cNvSpPr>
            <a:spLocks noGrp="1"/>
          </p:cNvSpPr>
          <p:nvPr>
            <p:ph idx="1"/>
          </p:nvPr>
        </p:nvSpPr>
        <p:spPr>
          <a:xfrm>
            <a:off x="677334" y="2160589"/>
            <a:ext cx="5709818" cy="3880773"/>
          </a:xfrm>
        </p:spPr>
        <p:txBody>
          <a:bodyPr/>
          <a:lstStyle/>
          <a:p>
            <a:r>
              <a:rPr lang="it-IT" dirty="0" err="1"/>
              <a:t>Perhaps</a:t>
            </a:r>
            <a:r>
              <a:rPr lang="it-IT" dirty="0"/>
              <a:t> </a:t>
            </a:r>
            <a:r>
              <a:rPr lang="it-IT" dirty="0" err="1"/>
              <a:t>as</a:t>
            </a:r>
            <a:r>
              <a:rPr lang="it-IT" dirty="0"/>
              <a:t> a </a:t>
            </a:r>
            <a:r>
              <a:rPr lang="it-IT" dirty="0" err="1"/>
              <a:t>consequence</a:t>
            </a:r>
            <a:r>
              <a:rPr lang="it-IT" dirty="0"/>
              <a:t> of </a:t>
            </a:r>
            <a:r>
              <a:rPr lang="it-IT" dirty="0" err="1"/>
              <a:t>our</a:t>
            </a:r>
            <a:r>
              <a:rPr lang="it-IT" dirty="0"/>
              <a:t> «</a:t>
            </a:r>
            <a:r>
              <a:rPr lang="it-IT" dirty="0" err="1"/>
              <a:t>creatural</a:t>
            </a:r>
            <a:r>
              <a:rPr lang="it-IT" dirty="0"/>
              <a:t>» self-</a:t>
            </a:r>
            <a:r>
              <a:rPr lang="it-IT" dirty="0" err="1"/>
              <a:t>representation</a:t>
            </a:r>
            <a:r>
              <a:rPr lang="it-IT" dirty="0"/>
              <a:t>, </a:t>
            </a:r>
            <a:r>
              <a:rPr lang="it-IT" dirty="0" err="1"/>
              <a:t>we</a:t>
            </a:r>
            <a:r>
              <a:rPr lang="it-IT" dirty="0"/>
              <a:t> </a:t>
            </a:r>
            <a:r>
              <a:rPr lang="it-IT" dirty="0" err="1"/>
              <a:t>have</a:t>
            </a:r>
            <a:r>
              <a:rPr lang="it-IT" dirty="0"/>
              <a:t> </a:t>
            </a:r>
            <a:r>
              <a:rPr lang="it-IT" dirty="0" err="1"/>
              <a:t>always</a:t>
            </a:r>
            <a:r>
              <a:rPr lang="it-IT" dirty="0"/>
              <a:t> </a:t>
            </a:r>
            <a:r>
              <a:rPr lang="it-IT" dirty="0" err="1"/>
              <a:t>thought</a:t>
            </a:r>
            <a:r>
              <a:rPr lang="it-IT" dirty="0"/>
              <a:t> of </a:t>
            </a:r>
            <a:r>
              <a:rPr lang="it-IT" dirty="0" err="1"/>
              <a:t>ourselves</a:t>
            </a:r>
            <a:r>
              <a:rPr lang="it-IT" dirty="0"/>
              <a:t> </a:t>
            </a:r>
            <a:r>
              <a:rPr lang="it-IT" dirty="0" err="1"/>
              <a:t>as</a:t>
            </a:r>
            <a:r>
              <a:rPr lang="it-IT" dirty="0"/>
              <a:t> </a:t>
            </a:r>
            <a:r>
              <a:rPr lang="it-IT" dirty="0" err="1"/>
              <a:t>something</a:t>
            </a:r>
            <a:r>
              <a:rPr lang="it-IT" dirty="0"/>
              <a:t> </a:t>
            </a:r>
            <a:r>
              <a:rPr lang="it-IT" dirty="0" err="1"/>
              <a:t>totally</a:t>
            </a:r>
            <a:r>
              <a:rPr lang="it-IT" dirty="0"/>
              <a:t> </a:t>
            </a:r>
            <a:r>
              <a:rPr lang="it-IT" dirty="0" err="1"/>
              <a:t>different</a:t>
            </a:r>
            <a:r>
              <a:rPr lang="it-IT" dirty="0"/>
              <a:t> from </a:t>
            </a:r>
            <a:r>
              <a:rPr lang="it-IT" dirty="0" err="1"/>
              <a:t>any</a:t>
            </a:r>
            <a:r>
              <a:rPr lang="it-IT" dirty="0"/>
              <a:t> </a:t>
            </a:r>
            <a:r>
              <a:rPr lang="it-IT" dirty="0" err="1"/>
              <a:t>other</a:t>
            </a:r>
            <a:r>
              <a:rPr lang="it-IT" dirty="0"/>
              <a:t> living </a:t>
            </a:r>
            <a:r>
              <a:rPr lang="it-IT" dirty="0" err="1"/>
              <a:t>being</a:t>
            </a:r>
            <a:r>
              <a:rPr lang="it-IT" dirty="0"/>
              <a:t>. Better, </a:t>
            </a:r>
            <a:r>
              <a:rPr lang="it-IT" dirty="0" err="1"/>
              <a:t>actually</a:t>
            </a:r>
            <a:r>
              <a:rPr lang="it-IT" dirty="0"/>
              <a:t>, </a:t>
            </a:r>
            <a:r>
              <a:rPr lang="it-IT" dirty="0" err="1"/>
              <a:t>than</a:t>
            </a:r>
            <a:r>
              <a:rPr lang="it-IT" dirty="0"/>
              <a:t> </a:t>
            </a:r>
            <a:r>
              <a:rPr lang="it-IT" dirty="0" err="1"/>
              <a:t>anything</a:t>
            </a:r>
            <a:r>
              <a:rPr lang="it-IT" dirty="0"/>
              <a:t> else.</a:t>
            </a:r>
          </a:p>
          <a:p>
            <a:r>
              <a:rPr lang="it-IT" dirty="0" err="1"/>
              <a:t>As</a:t>
            </a:r>
            <a:r>
              <a:rPr lang="it-IT" dirty="0"/>
              <a:t> </a:t>
            </a:r>
            <a:r>
              <a:rPr lang="it-IT" dirty="0" err="1"/>
              <a:t>we</a:t>
            </a:r>
            <a:r>
              <a:rPr lang="it-IT" dirty="0"/>
              <a:t> are </a:t>
            </a:r>
            <a:r>
              <a:rPr lang="it-IT" dirty="0" err="1"/>
              <a:t>exceptional</a:t>
            </a:r>
            <a:r>
              <a:rPr lang="it-IT" dirty="0"/>
              <a:t>, </a:t>
            </a:r>
            <a:r>
              <a:rPr lang="it-IT" dirty="0" err="1"/>
              <a:t>we</a:t>
            </a:r>
            <a:r>
              <a:rPr lang="it-IT" dirty="0"/>
              <a:t> </a:t>
            </a:r>
            <a:r>
              <a:rPr lang="it-IT" dirty="0" err="1"/>
              <a:t>couldn’t</a:t>
            </a:r>
            <a:r>
              <a:rPr lang="it-IT" dirty="0"/>
              <a:t> </a:t>
            </a:r>
            <a:r>
              <a:rPr lang="it-IT" dirty="0" err="1"/>
              <a:t>have</a:t>
            </a:r>
            <a:r>
              <a:rPr lang="it-IT" dirty="0"/>
              <a:t> </a:t>
            </a:r>
            <a:r>
              <a:rPr lang="it-IT" dirty="0" err="1"/>
              <a:t>anything</a:t>
            </a:r>
            <a:r>
              <a:rPr lang="it-IT" dirty="0"/>
              <a:t> </a:t>
            </a:r>
            <a:r>
              <a:rPr lang="it-IT" dirty="0" err="1"/>
              <a:t>less</a:t>
            </a:r>
            <a:r>
              <a:rPr lang="it-IT" dirty="0"/>
              <a:t> </a:t>
            </a:r>
            <a:r>
              <a:rPr lang="it-IT" dirty="0" err="1"/>
              <a:t>than</a:t>
            </a:r>
            <a:r>
              <a:rPr lang="it-IT" dirty="0"/>
              <a:t> an </a:t>
            </a:r>
            <a:r>
              <a:rPr lang="it-IT" dirty="0" err="1"/>
              <a:t>exceptional</a:t>
            </a:r>
            <a:r>
              <a:rPr lang="it-IT" dirty="0"/>
              <a:t> knowledge, </a:t>
            </a:r>
            <a:r>
              <a:rPr lang="it-IT" dirty="0" err="1"/>
              <a:t>which</a:t>
            </a:r>
            <a:r>
              <a:rPr lang="it-IT" dirty="0"/>
              <a:t> </a:t>
            </a:r>
            <a:r>
              <a:rPr lang="it-IT" dirty="0" err="1"/>
              <a:t>we</a:t>
            </a:r>
            <a:r>
              <a:rPr lang="it-IT" dirty="0"/>
              <a:t> </a:t>
            </a:r>
            <a:r>
              <a:rPr lang="it-IT" dirty="0" err="1"/>
              <a:t>have</a:t>
            </a:r>
            <a:r>
              <a:rPr lang="it-IT" dirty="0"/>
              <a:t> </a:t>
            </a:r>
            <a:r>
              <a:rPr lang="it-IT" dirty="0" err="1"/>
              <a:t>been</a:t>
            </a:r>
            <a:r>
              <a:rPr lang="it-IT" dirty="0"/>
              <a:t> </a:t>
            </a:r>
            <a:r>
              <a:rPr lang="it-IT" dirty="0" err="1"/>
              <a:t>perfecting</a:t>
            </a:r>
            <a:r>
              <a:rPr lang="it-IT" dirty="0"/>
              <a:t> </a:t>
            </a:r>
            <a:r>
              <a:rPr lang="it-IT" dirty="0" err="1"/>
              <a:t>since</a:t>
            </a:r>
            <a:r>
              <a:rPr lang="it-IT" dirty="0"/>
              <a:t> the XVII </a:t>
            </a:r>
            <a:r>
              <a:rPr lang="it-IT" dirty="0" err="1"/>
              <a:t>century</a:t>
            </a:r>
            <a:r>
              <a:rPr lang="it-IT" dirty="0"/>
              <a:t>.</a:t>
            </a:r>
          </a:p>
          <a:p>
            <a:r>
              <a:rPr lang="it-IT" dirty="0" err="1"/>
              <a:t>It</a:t>
            </a:r>
            <a:r>
              <a:rPr lang="it-IT" dirty="0"/>
              <a:t> </a:t>
            </a:r>
            <a:r>
              <a:rPr lang="it-IT" dirty="0" err="1"/>
              <a:t>is</a:t>
            </a:r>
            <a:r>
              <a:rPr lang="it-IT" dirty="0"/>
              <a:t> an </a:t>
            </a:r>
            <a:r>
              <a:rPr lang="it-IT" dirty="0" err="1"/>
              <a:t>objective</a:t>
            </a:r>
            <a:r>
              <a:rPr lang="it-IT" dirty="0"/>
              <a:t>, </a:t>
            </a:r>
            <a:r>
              <a:rPr lang="it-IT" dirty="0" err="1"/>
              <a:t>neutral</a:t>
            </a:r>
            <a:r>
              <a:rPr lang="it-IT" dirty="0"/>
              <a:t>, </a:t>
            </a:r>
            <a:r>
              <a:rPr lang="it-IT" dirty="0" err="1"/>
              <a:t>perfect</a:t>
            </a:r>
            <a:r>
              <a:rPr lang="it-IT" dirty="0"/>
              <a:t> way of </a:t>
            </a:r>
            <a:r>
              <a:rPr lang="it-IT" dirty="0" err="1"/>
              <a:t>understanding</a:t>
            </a:r>
            <a:r>
              <a:rPr lang="it-IT" dirty="0"/>
              <a:t> – and </a:t>
            </a:r>
            <a:r>
              <a:rPr lang="it-IT" dirty="0" err="1"/>
              <a:t>manipulating</a:t>
            </a:r>
            <a:r>
              <a:rPr lang="it-IT" dirty="0"/>
              <a:t> – the world, </a:t>
            </a:r>
            <a:r>
              <a:rPr lang="it-IT" dirty="0" err="1"/>
              <a:t>reduced</a:t>
            </a:r>
            <a:r>
              <a:rPr lang="it-IT" dirty="0"/>
              <a:t>, </a:t>
            </a:r>
            <a:r>
              <a:rPr lang="it-IT" dirty="0" err="1"/>
              <a:t>since</a:t>
            </a:r>
            <a:r>
              <a:rPr lang="it-IT" dirty="0"/>
              <a:t> Descartes, to </a:t>
            </a:r>
            <a:r>
              <a:rPr lang="it-IT" dirty="0" err="1"/>
              <a:t>something</a:t>
            </a:r>
            <a:r>
              <a:rPr lang="it-IT" dirty="0"/>
              <a:t> </a:t>
            </a:r>
            <a:r>
              <a:rPr lang="it-IT" dirty="0" err="1"/>
              <a:t>measurable</a:t>
            </a:r>
            <a:r>
              <a:rPr lang="it-IT" dirty="0"/>
              <a:t> and </a:t>
            </a:r>
            <a:r>
              <a:rPr lang="it-IT" dirty="0" err="1"/>
              <a:t>exploitable</a:t>
            </a:r>
            <a:r>
              <a:rPr lang="it-IT" dirty="0"/>
              <a:t>.</a:t>
            </a:r>
          </a:p>
        </p:txBody>
      </p:sp>
      <p:sp>
        <p:nvSpPr>
          <p:cNvPr id="4" name="Segnaposto piè di pagina 3">
            <a:extLst>
              <a:ext uri="{FF2B5EF4-FFF2-40B4-BE49-F238E27FC236}">
                <a16:creationId xmlns:a16="http://schemas.microsoft.com/office/drawing/2014/main" id="{129616D6-4473-3073-5FD1-8B5CAE666447}"/>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829B0CA7-990F-18DA-10AE-36721A08DCB7}"/>
              </a:ext>
            </a:extLst>
          </p:cNvPr>
          <p:cNvPicPr>
            <a:picLocks noChangeAspect="1"/>
          </p:cNvPicPr>
          <p:nvPr/>
        </p:nvPicPr>
        <p:blipFill>
          <a:blip r:embed="rId2"/>
          <a:stretch>
            <a:fillRect/>
          </a:stretch>
        </p:blipFill>
        <p:spPr>
          <a:xfrm>
            <a:off x="6932467" y="2266774"/>
            <a:ext cx="4683069" cy="3668404"/>
          </a:xfrm>
          <a:prstGeom prst="rect">
            <a:avLst/>
          </a:prstGeom>
          <a:effectLst>
            <a:softEdge rad="63500"/>
          </a:effectLst>
        </p:spPr>
      </p:pic>
    </p:spTree>
    <p:extLst>
      <p:ext uri="{BB962C8B-B14F-4D97-AF65-F5344CB8AC3E}">
        <p14:creationId xmlns:p14="http://schemas.microsoft.com/office/powerpoint/2010/main" val="2609083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1A3CA6-068C-A292-7AAD-1A357B253B62}"/>
              </a:ext>
            </a:extLst>
          </p:cNvPr>
          <p:cNvSpPr>
            <a:spLocks noGrp="1"/>
          </p:cNvSpPr>
          <p:nvPr>
            <p:ph type="title"/>
          </p:nvPr>
        </p:nvSpPr>
        <p:spPr/>
        <p:txBody>
          <a:bodyPr/>
          <a:lstStyle/>
          <a:p>
            <a:r>
              <a:rPr lang="it-IT" dirty="0"/>
              <a:t>Knowledge </a:t>
            </a:r>
            <a:r>
              <a:rPr lang="it-IT" dirty="0" err="1"/>
              <a:t>as</a:t>
            </a:r>
            <a:r>
              <a:rPr lang="it-IT" dirty="0"/>
              <a:t> </a:t>
            </a:r>
            <a:r>
              <a:rPr lang="it-IT" dirty="0" err="1"/>
              <a:t>Reduction</a:t>
            </a:r>
            <a:endParaRPr lang="it-IT" dirty="0"/>
          </a:p>
        </p:txBody>
      </p:sp>
      <p:sp>
        <p:nvSpPr>
          <p:cNvPr id="3" name="Segnaposto contenuto 2">
            <a:extLst>
              <a:ext uri="{FF2B5EF4-FFF2-40B4-BE49-F238E27FC236}">
                <a16:creationId xmlns:a16="http://schemas.microsoft.com/office/drawing/2014/main" id="{738289B7-0061-513A-E428-4FA8B35767DB}"/>
              </a:ext>
            </a:extLst>
          </p:cNvPr>
          <p:cNvSpPr>
            <a:spLocks noGrp="1"/>
          </p:cNvSpPr>
          <p:nvPr>
            <p:ph idx="1"/>
          </p:nvPr>
        </p:nvSpPr>
        <p:spPr>
          <a:xfrm>
            <a:off x="677334" y="2160589"/>
            <a:ext cx="5827098" cy="3880773"/>
          </a:xfrm>
        </p:spPr>
        <p:txBody>
          <a:bodyPr/>
          <a:lstStyle/>
          <a:p>
            <a:r>
              <a:rPr lang="en-US" b="0" i="0" dirty="0">
                <a:effectLst/>
              </a:rPr>
              <a:t>“The principle of reduction inevitably results in reduction of the complex to the simple. It applies to living human complexities the mechanical determinist logic of artificial machines. And it may obscure the truth and eliminate all elements that cannot be measured and quantified, taking the human out of what is human, the passions, emotions, sorrows and joys. Further, when the principle of reduction is applied in strict obedience to the determinist postulate it obscures what is fortuitous, new, inventive”.</a:t>
            </a:r>
          </a:p>
          <a:p>
            <a:pPr marL="0" indent="0">
              <a:buNone/>
            </a:pPr>
            <a:r>
              <a:rPr lang="en-US" dirty="0"/>
              <a:t>     Edgar Morin, </a:t>
            </a:r>
            <a:r>
              <a:rPr lang="en-US" i="1" dirty="0"/>
              <a:t>Seven complex lessons in education for the future</a:t>
            </a:r>
            <a:endParaRPr lang="it-IT" i="1" dirty="0"/>
          </a:p>
        </p:txBody>
      </p:sp>
      <p:sp>
        <p:nvSpPr>
          <p:cNvPr id="4" name="Segnaposto piè di pagina 3">
            <a:extLst>
              <a:ext uri="{FF2B5EF4-FFF2-40B4-BE49-F238E27FC236}">
                <a16:creationId xmlns:a16="http://schemas.microsoft.com/office/drawing/2014/main" id="{F609F005-7AB1-F810-8197-83F9005BAD63}"/>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63234467-9187-32D9-9C8B-DDC6A7EA203D}"/>
              </a:ext>
            </a:extLst>
          </p:cNvPr>
          <p:cNvPicPr>
            <a:picLocks noChangeAspect="1"/>
          </p:cNvPicPr>
          <p:nvPr/>
        </p:nvPicPr>
        <p:blipFill>
          <a:blip r:embed="rId2"/>
          <a:stretch>
            <a:fillRect/>
          </a:stretch>
        </p:blipFill>
        <p:spPr>
          <a:xfrm>
            <a:off x="6619611" y="999970"/>
            <a:ext cx="4976695" cy="5041392"/>
          </a:xfrm>
          <a:prstGeom prst="rect">
            <a:avLst/>
          </a:prstGeom>
        </p:spPr>
      </p:pic>
    </p:spTree>
    <p:extLst>
      <p:ext uri="{BB962C8B-B14F-4D97-AF65-F5344CB8AC3E}">
        <p14:creationId xmlns:p14="http://schemas.microsoft.com/office/powerpoint/2010/main" val="1042965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A01533-FD19-7F6D-8B70-776612D72724}"/>
              </a:ext>
            </a:extLst>
          </p:cNvPr>
          <p:cNvSpPr>
            <a:spLocks noGrp="1"/>
          </p:cNvSpPr>
          <p:nvPr>
            <p:ph type="title"/>
          </p:nvPr>
        </p:nvSpPr>
        <p:spPr/>
        <p:txBody>
          <a:bodyPr/>
          <a:lstStyle/>
          <a:p>
            <a:r>
              <a:rPr lang="it-IT" dirty="0"/>
              <a:t>The Age of Side </a:t>
            </a:r>
            <a:r>
              <a:rPr lang="it-IT" dirty="0" err="1"/>
              <a:t>Effects</a:t>
            </a:r>
            <a:endParaRPr lang="it-IT" dirty="0"/>
          </a:p>
        </p:txBody>
      </p:sp>
      <p:sp>
        <p:nvSpPr>
          <p:cNvPr id="3" name="Segnaposto contenuto 2">
            <a:extLst>
              <a:ext uri="{FF2B5EF4-FFF2-40B4-BE49-F238E27FC236}">
                <a16:creationId xmlns:a16="http://schemas.microsoft.com/office/drawing/2014/main" id="{4D9492A5-A17D-5F90-4AC4-ABBAF6F77143}"/>
              </a:ext>
            </a:extLst>
          </p:cNvPr>
          <p:cNvSpPr>
            <a:spLocks noGrp="1"/>
          </p:cNvSpPr>
          <p:nvPr>
            <p:ph idx="1"/>
          </p:nvPr>
        </p:nvSpPr>
        <p:spPr>
          <a:xfrm>
            <a:off x="677334" y="2160589"/>
            <a:ext cx="5241882" cy="3880773"/>
          </a:xfrm>
        </p:spPr>
        <p:txBody>
          <a:bodyPr/>
          <a:lstStyle/>
          <a:p>
            <a:r>
              <a:rPr lang="en-US" dirty="0"/>
              <a:t>“Metamorphosis is not social change, not transformation, not evolution, not revolution and not crisis. It is a mode of changing the nature of human existence. It signifies the age of side effects. It challenges our way of being in the world, thinking about the world, and imagining and doing politics. And it calls for a scientific revolution”.</a:t>
            </a:r>
          </a:p>
          <a:p>
            <a:pPr marL="0" indent="0">
              <a:buNone/>
            </a:pPr>
            <a:r>
              <a:rPr lang="it-IT" dirty="0"/>
              <a:t>     Ulrich Beck, </a:t>
            </a:r>
            <a:r>
              <a:rPr lang="it-IT" i="1" dirty="0"/>
              <a:t>The </a:t>
            </a:r>
            <a:r>
              <a:rPr lang="it-IT" i="1" dirty="0" err="1"/>
              <a:t>Metamorphosis</a:t>
            </a:r>
            <a:r>
              <a:rPr lang="it-IT" i="1" dirty="0"/>
              <a:t> of the World</a:t>
            </a:r>
            <a:endParaRPr lang="it-IT" dirty="0"/>
          </a:p>
        </p:txBody>
      </p:sp>
      <p:sp>
        <p:nvSpPr>
          <p:cNvPr id="4" name="Segnaposto piè di pagina 3">
            <a:extLst>
              <a:ext uri="{FF2B5EF4-FFF2-40B4-BE49-F238E27FC236}">
                <a16:creationId xmlns:a16="http://schemas.microsoft.com/office/drawing/2014/main" id="{3863CFDA-B050-447E-AE3E-13FD38800EFD}"/>
              </a:ext>
            </a:extLst>
          </p:cNvPr>
          <p:cNvSpPr>
            <a:spLocks noGrp="1"/>
          </p:cNvSpPr>
          <p:nvPr>
            <p:ph type="ftr" sz="quarter" idx="11"/>
          </p:nvPr>
        </p:nvSpPr>
        <p:spPr/>
        <p:txBody>
          <a:bodyPr/>
          <a:lstStyle/>
          <a:p>
            <a:r>
              <a:rPr lang="en-US"/>
              <a:t>XX ISA World Congress of Sociology - Melbourne, Tue June 30, 2023 - Theorizing Risk and Uncertainty. Part II</a:t>
            </a:r>
            <a:endParaRPr lang="en-US" dirty="0"/>
          </a:p>
        </p:txBody>
      </p:sp>
      <p:pic>
        <p:nvPicPr>
          <p:cNvPr id="6" name="Immagine 5">
            <a:extLst>
              <a:ext uri="{FF2B5EF4-FFF2-40B4-BE49-F238E27FC236}">
                <a16:creationId xmlns:a16="http://schemas.microsoft.com/office/drawing/2014/main" id="{CBE7087E-0DF7-D941-12FB-2EABE4B235E4}"/>
              </a:ext>
            </a:extLst>
          </p:cNvPr>
          <p:cNvPicPr>
            <a:picLocks noChangeAspect="1"/>
          </p:cNvPicPr>
          <p:nvPr/>
        </p:nvPicPr>
        <p:blipFill>
          <a:blip r:embed="rId2"/>
          <a:stretch>
            <a:fillRect/>
          </a:stretch>
        </p:blipFill>
        <p:spPr>
          <a:xfrm>
            <a:off x="5766816" y="1466757"/>
            <a:ext cx="6366048" cy="4411472"/>
          </a:xfrm>
          <a:prstGeom prst="rect">
            <a:avLst/>
          </a:prstGeom>
          <a:effectLst>
            <a:softEdge rad="190500"/>
          </a:effectLst>
        </p:spPr>
      </p:pic>
    </p:spTree>
    <p:extLst>
      <p:ext uri="{BB962C8B-B14F-4D97-AF65-F5344CB8AC3E}">
        <p14:creationId xmlns:p14="http://schemas.microsoft.com/office/powerpoint/2010/main" val="3449000797"/>
      </p:ext>
    </p:extLst>
  </p:cSld>
  <p:clrMapOvr>
    <a:masterClrMapping/>
  </p:clrMapOvr>
</p:sld>
</file>

<file path=ppt/theme/theme1.xml><?xml version="1.0" encoding="utf-8"?>
<a:theme xmlns:a="http://schemas.openxmlformats.org/drawingml/2006/main" name="Sfaccettatura">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459</TotalTime>
  <Words>1152</Words>
  <Application>Microsoft Office PowerPoint</Application>
  <PresentationFormat>Widescreen</PresentationFormat>
  <Paragraphs>50</Paragraphs>
  <Slides>12</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12</vt:i4>
      </vt:variant>
    </vt:vector>
  </HeadingPairs>
  <TitlesOfParts>
    <vt:vector size="18" baseType="lpstr">
      <vt:lpstr>Arial</vt:lpstr>
      <vt:lpstr>Calibri</vt:lpstr>
      <vt:lpstr>Helvetica</vt:lpstr>
      <vt:lpstr>Trebuchet MS</vt:lpstr>
      <vt:lpstr>Wingdings 3</vt:lpstr>
      <vt:lpstr>Sfaccettatura</vt:lpstr>
      <vt:lpstr>Better Get Ready. A Long-Term Perspective on Beck's Metamorphosis</vt:lpstr>
      <vt:lpstr>Metamorphosis</vt:lpstr>
      <vt:lpstr>Losing Touch</vt:lpstr>
      <vt:lpstr>The Ur-Paradigma</vt:lpstr>
      <vt:lpstr>The Birth of Athena</vt:lpstr>
      <vt:lpstr>Walking Came First</vt:lpstr>
      <vt:lpstr>Exceptionalisms</vt:lpstr>
      <vt:lpstr>Knowledge as Reduction</vt:lpstr>
      <vt:lpstr>The Age of Side Effects</vt:lpstr>
      <vt:lpstr>The Cynical Hand of Fate</vt:lpstr>
      <vt:lpstr>Going Beyond</vt:lpstr>
      <vt:lpstr>Credits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Better Get Ready. A Long-Term Perspective on Beck's Metamorphosis</dc:title>
  <dc:creator>user</dc:creator>
  <cp:lastModifiedBy>user</cp:lastModifiedBy>
  <cp:revision>14</cp:revision>
  <dcterms:created xsi:type="dcterms:W3CDTF">2023-05-21T09:48:47Z</dcterms:created>
  <dcterms:modified xsi:type="dcterms:W3CDTF">2023-06-05T10:10:00Z</dcterms:modified>
</cp:coreProperties>
</file>