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3" r:id="rId8"/>
    <p:sldId id="262"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varScale="1">
        <p:scale>
          <a:sx n="125" d="100"/>
          <a:sy n="125" d="100"/>
        </p:scale>
        <p:origin x="29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29B32A-F4C1-4324-BCA3-7590720849CE}" type="datetimeFigureOut">
              <a:rPr lang="it-IT" smtClean="0"/>
              <a:t>05/06/2023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A31A0E-396B-438E-BA6C-75756F0BA7E2}" type="slidenum">
              <a:rPr lang="it-IT" smtClean="0"/>
              <a:t>‹N›</a:t>
            </a:fld>
            <a:endParaRPr lang="it-IT"/>
          </a:p>
        </p:txBody>
      </p:sp>
    </p:spTree>
    <p:extLst>
      <p:ext uri="{BB962C8B-B14F-4D97-AF65-F5344CB8AC3E}">
        <p14:creationId xmlns:p14="http://schemas.microsoft.com/office/powerpoint/2010/main" val="3254366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54AB5B9-C29E-4AEA-AFFD-19653413F509}" type="datetime1">
              <a:rPr lang="en-US" smtClean="0"/>
              <a:t>6/5/2023</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4EF289B-7273-4865-87C0-2B52E5C3CD9D}" type="datetime1">
              <a:rPr lang="en-US" smtClean="0"/>
              <a:t>6/5/2023</a:t>
            </a:fld>
            <a:endParaRPr lang="en-US" dirty="0"/>
          </a:p>
        </p:txBody>
      </p:sp>
      <p:sp>
        <p:nvSpPr>
          <p:cNvPr id="6" name="Footer Placeholder 5"/>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1B0CC49-BAAB-47E2-B17E-6E443225EE34}"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9E4CD15C-5CDE-4DF7-9432-D4BC74B8B761}"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553EE811-2BDD-4138-96AF-060044E20A8C}"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A386F18-4E1D-4E5F-94C9-3EA9A4DA053A}"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1EA1D5CD-1347-4703-BCD1-5F7B59AD3244}"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EC240A9-4C8E-47C2-A24F-3AD91BCF02DE}"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42CC15E-815E-4DEC-BA12-8E2C9FF67BDC}"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7DFE0EA-BD5E-470C-8089-81556E4669C8}"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D42A7502-3396-4AF4-84F4-12D40F808973}" type="datetime1">
              <a:rPr lang="en-US" smtClean="0"/>
              <a:t>6/5/2023</a:t>
            </a:fld>
            <a:endParaRPr lang="en-US" dirty="0"/>
          </a:p>
        </p:txBody>
      </p:sp>
      <p:sp>
        <p:nvSpPr>
          <p:cNvPr id="5" name="Footer Placeholder 4"/>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7A4AF70-2E2D-42CC-89E5-BA2198A6D679}" type="datetime1">
              <a:rPr lang="en-US" smtClean="0"/>
              <a:t>6/5/2023</a:t>
            </a:fld>
            <a:endParaRPr lang="en-US" dirty="0"/>
          </a:p>
        </p:txBody>
      </p:sp>
      <p:sp>
        <p:nvSpPr>
          <p:cNvPr id="6" name="Footer Placeholder 5"/>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2CD635CE-6316-45DE-9384-A366D201D80D}" type="datetime1">
              <a:rPr lang="en-US" smtClean="0"/>
              <a:t>6/5/2023</a:t>
            </a:fld>
            <a:endParaRPr lang="en-US" dirty="0"/>
          </a:p>
        </p:txBody>
      </p:sp>
      <p:sp>
        <p:nvSpPr>
          <p:cNvPr id="8" name="Footer Placeholder 7"/>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309E93A8-EA3D-4C59-8604-86D9881716B7}" type="datetime1">
              <a:rPr lang="en-US" smtClean="0"/>
              <a:t>6/5/2023</a:t>
            </a:fld>
            <a:endParaRPr lang="en-US" dirty="0"/>
          </a:p>
        </p:txBody>
      </p:sp>
      <p:sp>
        <p:nvSpPr>
          <p:cNvPr id="4" name="Footer Placeholder 3"/>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08E45D-0729-4F13-899E-DEB7ABDE4F8F}" type="datetime1">
              <a:rPr lang="en-US" smtClean="0"/>
              <a:t>6/5/2023</a:t>
            </a:fld>
            <a:endParaRPr lang="en-US" dirty="0"/>
          </a:p>
        </p:txBody>
      </p:sp>
      <p:sp>
        <p:nvSpPr>
          <p:cNvPr id="3" name="Footer Placeholder 2"/>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6EBFD1AA-2384-492D-90AF-1964D84D5A19}" type="datetime1">
              <a:rPr lang="en-US" smtClean="0"/>
              <a:t>6/5/2023</a:t>
            </a:fld>
            <a:endParaRPr lang="en-US" dirty="0"/>
          </a:p>
        </p:txBody>
      </p:sp>
      <p:sp>
        <p:nvSpPr>
          <p:cNvPr id="6" name="Footer Placeholder 5"/>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it-IT"/>
              <a:t>Fare clic per modificare lo stile del titolo dello schema</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D656C57-0597-4637-B1A9-B787E0167A9D}" type="datetime1">
              <a:rPr lang="en-US" smtClean="0"/>
              <a:t>6/5/2023</a:t>
            </a:fld>
            <a:endParaRPr lang="en-US" dirty="0"/>
          </a:p>
        </p:txBody>
      </p:sp>
      <p:sp>
        <p:nvSpPr>
          <p:cNvPr id="6" name="Footer Placeholder 5"/>
          <p:cNvSpPr>
            <a:spLocks noGrp="1"/>
          </p:cNvSpPr>
          <p:nvPr>
            <p:ph type="ftr" sz="quarter" idx="11"/>
          </p:nvPr>
        </p:nvSpPr>
        <p:spPr/>
        <p:txBody>
          <a:bodyPr/>
          <a:lstStyle/>
          <a:p>
            <a:r>
              <a:rPr lang="en-US"/>
              <a:t>XX ISA World Congress of Sociology - Melbourne, Tue June 27, 2023 - Re-conceptualizing Socio Ecological Systems in an Era of Climate Change</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57DDEC3-0D3E-4774-A211-AB1B15195B6F}" type="datetime1">
              <a:rPr lang="en-US" smtClean="0"/>
              <a:t>6/5/2023</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a:t>XX ISA World Congress of Sociology - Melbourne, Tue June 27, 2023 - Re-conceptualizing Socio Ecological Systems in an Era of Climate Change</a:t>
            </a:r>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sldNum="0" hd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deviantart.com/skam4/art/The-Blueprint-192913156" TargetMode="External"/><Relationship Id="rId2" Type="http://schemas.openxmlformats.org/officeDocument/2006/relationships/hyperlink" Target="https://www.deviantart.com/ghostygrm/art/The-Interconnectedness-of-all-Things-943367004" TargetMode="External"/><Relationship Id="rId1" Type="http://schemas.openxmlformats.org/officeDocument/2006/relationships/slideLayout" Target="../slideLayouts/slideLayout2.xml"/><Relationship Id="rId6" Type="http://schemas.openxmlformats.org/officeDocument/2006/relationships/hyperlink" Target="https://www.deviantart.com/philzero/art/Container-Apartment-Interior-642147553" TargetMode="External"/><Relationship Id="rId5" Type="http://schemas.openxmlformats.org/officeDocument/2006/relationships/hyperlink" Target="https://www.deviantart.com/johnny-aza/art/a-Universal-Hand-524582956" TargetMode="External"/><Relationship Id="rId4" Type="http://schemas.openxmlformats.org/officeDocument/2006/relationships/hyperlink" Target="https://www.deviantart.com/blunell/art/Lund-Goddess-of-Nature-67594387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55BEB1-A289-43D6-9A61-8EC2D81DD077}"/>
              </a:ext>
            </a:extLst>
          </p:cNvPr>
          <p:cNvSpPr>
            <a:spLocks noGrp="1"/>
          </p:cNvSpPr>
          <p:nvPr>
            <p:ph type="ctrTitle"/>
          </p:nvPr>
        </p:nvSpPr>
        <p:spPr>
          <a:xfrm>
            <a:off x="2692398" y="1578864"/>
            <a:ext cx="6815669" cy="2243327"/>
          </a:xfrm>
        </p:spPr>
        <p:txBody>
          <a:bodyPr/>
          <a:lstStyle/>
          <a:p>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Environment as a Short Circuit in the Knowledge Production System</a:t>
            </a:r>
            <a:br>
              <a:rPr lang="it-IT" sz="1800" dirty="0">
                <a:effectLst/>
                <a:latin typeface="Calibri" panose="020F0502020204030204" pitchFamily="34" charset="0"/>
                <a:ea typeface="Calibri" panose="020F0502020204030204" pitchFamily="34" charset="0"/>
                <a:cs typeface="Times New Roman" panose="02020603050405020304" pitchFamily="18" charset="0"/>
              </a:rPr>
            </a:br>
            <a:endParaRPr lang="it-IT" dirty="0"/>
          </a:p>
        </p:txBody>
      </p:sp>
      <p:sp>
        <p:nvSpPr>
          <p:cNvPr id="3" name="Sottotitolo 2">
            <a:extLst>
              <a:ext uri="{FF2B5EF4-FFF2-40B4-BE49-F238E27FC236}">
                <a16:creationId xmlns:a16="http://schemas.microsoft.com/office/drawing/2014/main" id="{F7CE930A-AD7F-7F11-9898-E4623530AE36}"/>
              </a:ext>
            </a:extLst>
          </p:cNvPr>
          <p:cNvSpPr>
            <a:spLocks noGrp="1"/>
          </p:cNvSpPr>
          <p:nvPr>
            <p:ph type="subTitle" idx="1"/>
          </p:nvPr>
        </p:nvSpPr>
        <p:spPr/>
        <p:txBody>
          <a:bodyPr/>
          <a:lstStyle/>
          <a:p>
            <a:r>
              <a:rPr lang="it-IT" dirty="0"/>
              <a:t>Fabio D’Andrea</a:t>
            </a:r>
          </a:p>
          <a:p>
            <a:r>
              <a:rPr lang="it-IT" dirty="0"/>
              <a:t>University of Perugia, </a:t>
            </a:r>
            <a:r>
              <a:rPr lang="it-IT" dirty="0" err="1"/>
              <a:t>Italy</a:t>
            </a:r>
            <a:endParaRPr lang="it-IT" dirty="0"/>
          </a:p>
        </p:txBody>
      </p:sp>
      <p:sp>
        <p:nvSpPr>
          <p:cNvPr id="4" name="Segnaposto piè di pagina 3">
            <a:extLst>
              <a:ext uri="{FF2B5EF4-FFF2-40B4-BE49-F238E27FC236}">
                <a16:creationId xmlns:a16="http://schemas.microsoft.com/office/drawing/2014/main" id="{631EADD9-4551-2C72-FD16-7A99466A9199}"/>
              </a:ext>
            </a:extLst>
          </p:cNvPr>
          <p:cNvSpPr>
            <a:spLocks noGrp="1"/>
          </p:cNvSpPr>
          <p:nvPr>
            <p:ph type="ftr" sz="quarter" idx="11"/>
          </p:nvPr>
        </p:nvSpPr>
        <p:spPr>
          <a:xfrm>
            <a:off x="2381501" y="4999736"/>
            <a:ext cx="7524499" cy="279400"/>
          </a:xfrm>
        </p:spPr>
        <p:txBody>
          <a:bodyPr/>
          <a:lstStyle/>
          <a:p>
            <a:r>
              <a:rPr lang="en-US" dirty="0"/>
              <a:t>XX ISA World Congress of Sociology - Melbourne, Tue June 27, 2023 - Re-conceptualizing Socio Ecological Systems in an Era of Climate Change</a:t>
            </a:r>
          </a:p>
        </p:txBody>
      </p:sp>
    </p:spTree>
    <p:extLst>
      <p:ext uri="{BB962C8B-B14F-4D97-AF65-F5344CB8AC3E}">
        <p14:creationId xmlns:p14="http://schemas.microsoft.com/office/powerpoint/2010/main" val="2470663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5FE932-FCA0-D539-B84E-CD7558D45979}"/>
              </a:ext>
            </a:extLst>
          </p:cNvPr>
          <p:cNvSpPr>
            <a:spLocks noGrp="1"/>
          </p:cNvSpPr>
          <p:nvPr>
            <p:ph type="title"/>
          </p:nvPr>
        </p:nvSpPr>
        <p:spPr/>
        <p:txBody>
          <a:bodyPr/>
          <a:lstStyle/>
          <a:p>
            <a:r>
              <a:rPr lang="it-IT" dirty="0"/>
              <a:t>A New Framework</a:t>
            </a:r>
          </a:p>
        </p:txBody>
      </p:sp>
      <p:sp>
        <p:nvSpPr>
          <p:cNvPr id="3" name="Segnaposto contenuto 2">
            <a:extLst>
              <a:ext uri="{FF2B5EF4-FFF2-40B4-BE49-F238E27FC236}">
                <a16:creationId xmlns:a16="http://schemas.microsoft.com/office/drawing/2014/main" id="{CE3A16BC-66C4-B44D-2E9A-801D2A52BADD}"/>
              </a:ext>
            </a:extLst>
          </p:cNvPr>
          <p:cNvSpPr>
            <a:spLocks noGrp="1"/>
          </p:cNvSpPr>
          <p:nvPr>
            <p:ph idx="1"/>
          </p:nvPr>
        </p:nvSpPr>
        <p:spPr>
          <a:xfrm>
            <a:off x="1295401" y="2556932"/>
            <a:ext cx="5562599" cy="3318936"/>
          </a:xfrm>
        </p:spPr>
        <p:txBody>
          <a:bodyPr/>
          <a:lstStyle/>
          <a:p>
            <a:pPr algn="just" rtl="0"/>
            <a:r>
              <a:rPr lang="en-US" sz="2400" dirty="0"/>
              <a:t>We stand in the deepest need of a new conceptual framework that will allow us to understand an evolutionary process in which self-organization, selection, and historical accident find their natural places with one another. We have no such framework as yet</a:t>
            </a:r>
            <a:r>
              <a:rPr lang="en-US" dirty="0"/>
              <a:t>.</a:t>
            </a:r>
          </a:p>
          <a:p>
            <a:pPr marL="0" indent="0" algn="l" rtl="0">
              <a:buNone/>
            </a:pPr>
            <a:r>
              <a:rPr lang="it-IT" dirty="0"/>
              <a:t>    Stuart Kauffman, </a:t>
            </a:r>
            <a:r>
              <a:rPr lang="it-IT" i="1" dirty="0"/>
              <a:t>At home in the </a:t>
            </a:r>
            <a:r>
              <a:rPr lang="it-IT" i="1" dirty="0" err="1"/>
              <a:t>universe</a:t>
            </a:r>
            <a:endParaRPr lang="it-IT" dirty="0"/>
          </a:p>
          <a:p>
            <a:endParaRPr lang="it-IT" dirty="0"/>
          </a:p>
        </p:txBody>
      </p:sp>
      <p:sp>
        <p:nvSpPr>
          <p:cNvPr id="4" name="Segnaposto piè di pagina 3">
            <a:extLst>
              <a:ext uri="{FF2B5EF4-FFF2-40B4-BE49-F238E27FC236}">
                <a16:creationId xmlns:a16="http://schemas.microsoft.com/office/drawing/2014/main" id="{2DA73037-C07D-0C8E-B8E5-5297F61B12F5}"/>
              </a:ext>
            </a:extLst>
          </p:cNvPr>
          <p:cNvSpPr>
            <a:spLocks noGrp="1"/>
          </p:cNvSpPr>
          <p:nvPr>
            <p:ph type="ftr" sz="quarter" idx="11"/>
          </p:nvPr>
        </p:nvSpPr>
        <p:spPr>
          <a:xfrm>
            <a:off x="1295400" y="5969000"/>
            <a:ext cx="7482839" cy="279400"/>
          </a:xfrm>
        </p:spPr>
        <p:txBody>
          <a:bodyPr/>
          <a:lstStyle/>
          <a:p>
            <a:r>
              <a:rPr lang="en-US" dirty="0"/>
              <a:t>XX ISA World Congress of Sociology - Melbourne, Tue June 27, 2023 - Re-conceptualizing Socio Ecological Systems in an Era of Climate Change</a:t>
            </a:r>
          </a:p>
        </p:txBody>
      </p:sp>
      <p:pic>
        <p:nvPicPr>
          <p:cNvPr id="6" name="Immagine 5">
            <a:extLst>
              <a:ext uri="{FF2B5EF4-FFF2-40B4-BE49-F238E27FC236}">
                <a16:creationId xmlns:a16="http://schemas.microsoft.com/office/drawing/2014/main" id="{37C90AF8-888A-32D2-6A35-E9D8C3C369FC}"/>
              </a:ext>
            </a:extLst>
          </p:cNvPr>
          <p:cNvPicPr>
            <a:picLocks noChangeAspect="1"/>
          </p:cNvPicPr>
          <p:nvPr/>
        </p:nvPicPr>
        <p:blipFill>
          <a:blip r:embed="rId2"/>
          <a:stretch>
            <a:fillRect/>
          </a:stretch>
        </p:blipFill>
        <p:spPr>
          <a:xfrm>
            <a:off x="7693152" y="2472860"/>
            <a:ext cx="3637113" cy="3449574"/>
          </a:xfrm>
          <a:prstGeom prst="rect">
            <a:avLst/>
          </a:prstGeom>
        </p:spPr>
      </p:pic>
    </p:spTree>
    <p:extLst>
      <p:ext uri="{BB962C8B-B14F-4D97-AF65-F5344CB8AC3E}">
        <p14:creationId xmlns:p14="http://schemas.microsoft.com/office/powerpoint/2010/main" val="712875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2899BB-DCB6-CE13-E749-5B25033B1834}"/>
              </a:ext>
            </a:extLst>
          </p:cNvPr>
          <p:cNvSpPr>
            <a:spLocks noGrp="1"/>
          </p:cNvSpPr>
          <p:nvPr>
            <p:ph type="title"/>
          </p:nvPr>
        </p:nvSpPr>
        <p:spPr/>
        <p:txBody>
          <a:bodyPr/>
          <a:lstStyle/>
          <a:p>
            <a:r>
              <a:rPr lang="it-IT" dirty="0" err="1"/>
              <a:t>Defining</a:t>
            </a:r>
            <a:r>
              <a:rPr lang="it-IT" dirty="0"/>
              <a:t> a </a:t>
            </a:r>
            <a:r>
              <a:rPr lang="it-IT" dirty="0" err="1"/>
              <a:t>Paradigm</a:t>
            </a:r>
            <a:r>
              <a:rPr lang="it-IT" dirty="0"/>
              <a:t> (Morin)</a:t>
            </a:r>
          </a:p>
        </p:txBody>
      </p:sp>
      <p:sp>
        <p:nvSpPr>
          <p:cNvPr id="3" name="Segnaposto contenuto 2">
            <a:extLst>
              <a:ext uri="{FF2B5EF4-FFF2-40B4-BE49-F238E27FC236}">
                <a16:creationId xmlns:a16="http://schemas.microsoft.com/office/drawing/2014/main" id="{65AD143D-CBD0-C16B-2672-22B465A9349B}"/>
              </a:ext>
            </a:extLst>
          </p:cNvPr>
          <p:cNvSpPr>
            <a:spLocks noGrp="1"/>
          </p:cNvSpPr>
          <p:nvPr>
            <p:ph idx="1"/>
          </p:nvPr>
        </p:nvSpPr>
        <p:spPr>
          <a:xfrm>
            <a:off x="1295401" y="2556932"/>
            <a:ext cx="5971031" cy="2819740"/>
          </a:xfrm>
        </p:spPr>
        <p:txBody>
          <a:bodyPr>
            <a:normAutofit fontScale="70000" lnSpcReduction="20000"/>
          </a:bodyPr>
          <a:lstStyle/>
          <a:p>
            <a:pPr algn="just" rtl="0"/>
            <a:r>
              <a:rPr lang="en-US" sz="2900" dirty="0">
                <a:effectLst/>
                <a:latin typeface="+mj-lt"/>
              </a:rPr>
              <a:t>A paradigm can be defined as:</a:t>
            </a:r>
          </a:p>
          <a:p>
            <a:pPr algn="just" rtl="0"/>
            <a:r>
              <a:rPr lang="en-US" sz="2900" i="1" dirty="0">
                <a:effectLst/>
                <a:latin typeface="+mj-lt"/>
              </a:rPr>
              <a:t>The promotion/selection of master concepts of intelligibility</a:t>
            </a:r>
            <a:r>
              <a:rPr lang="en-US" sz="2900" dirty="0">
                <a:effectLst/>
                <a:latin typeface="+mj-lt"/>
              </a:rPr>
              <a:t>.</a:t>
            </a:r>
          </a:p>
          <a:p>
            <a:pPr lvl="1" algn="just"/>
            <a:r>
              <a:rPr lang="en-US" sz="1700" dirty="0">
                <a:effectLst/>
                <a:latin typeface="+mj-lt"/>
              </a:rPr>
              <a:t>Order in determinist concepts, Matter in materialistic concepts, Mind in spiritual concepts, Structure in structuralist concepts are the master selected/selecting concepts that exclude or subordinate </a:t>
            </a:r>
            <a:r>
              <a:rPr lang="en-US" sz="1700" dirty="0" err="1">
                <a:effectLst/>
                <a:latin typeface="+mj-lt"/>
              </a:rPr>
              <a:t>antinomical</a:t>
            </a:r>
            <a:r>
              <a:rPr lang="en-US" sz="1700" dirty="0">
                <a:effectLst/>
                <a:latin typeface="+mj-lt"/>
              </a:rPr>
              <a:t> concepts (disorder, mind, matter, event). Thus, the paradigmatic level is the level of the principle of selection of ideas to be integrated into the discourse or theory, or refused and rejected.</a:t>
            </a:r>
          </a:p>
          <a:p>
            <a:pPr algn="just" rtl="0"/>
            <a:r>
              <a:rPr lang="en-US" sz="2900" i="1" dirty="0">
                <a:effectLst/>
                <a:latin typeface="+mj-lt"/>
              </a:rPr>
              <a:t>Determination of master logical operations</a:t>
            </a:r>
            <a:r>
              <a:rPr lang="en-US" sz="2900" dirty="0">
                <a:effectLst/>
                <a:latin typeface="+mj-lt"/>
              </a:rPr>
              <a:t>.</a:t>
            </a:r>
          </a:p>
          <a:p>
            <a:pPr lvl="1" algn="just"/>
            <a:r>
              <a:rPr lang="en-US" sz="1700" dirty="0">
                <a:effectLst/>
                <a:latin typeface="+mj-lt"/>
              </a:rPr>
              <a:t>The paradigm, hidden beneath the logic, selects the logical operations that become preponderant, pertinent, and evident under its dominion (exclusion-inclusion, disjunction-conjunction, implication-negation). The paradigm grants privilege to certain logical operations to the detriment of others, such as disjunction to the detriment of conjunction; and grants validity and universality to its chosen logic. </a:t>
            </a:r>
            <a:endParaRPr lang="it-IT" sz="2500" dirty="0">
              <a:latin typeface="+mj-lt"/>
            </a:endParaRPr>
          </a:p>
        </p:txBody>
      </p:sp>
      <p:sp>
        <p:nvSpPr>
          <p:cNvPr id="4" name="Segnaposto piè di pagina 3">
            <a:extLst>
              <a:ext uri="{FF2B5EF4-FFF2-40B4-BE49-F238E27FC236}">
                <a16:creationId xmlns:a16="http://schemas.microsoft.com/office/drawing/2014/main" id="{77A1239F-72D2-A51E-E3B2-01BAF4865E71}"/>
              </a:ext>
            </a:extLst>
          </p:cNvPr>
          <p:cNvSpPr>
            <a:spLocks noGrp="1"/>
          </p:cNvSpPr>
          <p:nvPr>
            <p:ph type="ftr" sz="quarter" idx="11"/>
          </p:nvPr>
        </p:nvSpPr>
        <p:spPr>
          <a:xfrm>
            <a:off x="1295400" y="5969000"/>
            <a:ext cx="7568183" cy="279400"/>
          </a:xfrm>
        </p:spPr>
        <p:txBody>
          <a:bodyPr/>
          <a:lstStyle/>
          <a:p>
            <a:r>
              <a:rPr lang="en-US" dirty="0"/>
              <a:t>XX ISA World Congress of Sociology - Melbourne, Tue June 27, 2023 - Re-conceptualizing Socio Ecological Systems in an Era of Climate Change</a:t>
            </a:r>
          </a:p>
        </p:txBody>
      </p:sp>
      <p:pic>
        <p:nvPicPr>
          <p:cNvPr id="6" name="Immagine 5">
            <a:extLst>
              <a:ext uri="{FF2B5EF4-FFF2-40B4-BE49-F238E27FC236}">
                <a16:creationId xmlns:a16="http://schemas.microsoft.com/office/drawing/2014/main" id="{B0BD31A0-688F-FF51-65DB-78DA3EF3853E}"/>
              </a:ext>
            </a:extLst>
          </p:cNvPr>
          <p:cNvPicPr>
            <a:picLocks noChangeAspect="1"/>
          </p:cNvPicPr>
          <p:nvPr/>
        </p:nvPicPr>
        <p:blipFill>
          <a:blip r:embed="rId2"/>
          <a:stretch>
            <a:fillRect/>
          </a:stretch>
        </p:blipFill>
        <p:spPr>
          <a:xfrm>
            <a:off x="7321296" y="2788836"/>
            <a:ext cx="4089867" cy="2447628"/>
          </a:xfrm>
          <a:prstGeom prst="rect">
            <a:avLst/>
          </a:prstGeom>
        </p:spPr>
      </p:pic>
    </p:spTree>
    <p:extLst>
      <p:ext uri="{BB962C8B-B14F-4D97-AF65-F5344CB8AC3E}">
        <p14:creationId xmlns:p14="http://schemas.microsoft.com/office/powerpoint/2010/main" val="3759961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59B53E-8795-8E95-D2BF-05727C326A86}"/>
              </a:ext>
            </a:extLst>
          </p:cNvPr>
          <p:cNvSpPr>
            <a:spLocks noGrp="1"/>
          </p:cNvSpPr>
          <p:nvPr>
            <p:ph type="title"/>
          </p:nvPr>
        </p:nvSpPr>
        <p:spPr/>
        <p:txBody>
          <a:bodyPr/>
          <a:lstStyle/>
          <a:p>
            <a:r>
              <a:rPr lang="it-IT" dirty="0"/>
              <a:t>The Great Western </a:t>
            </a:r>
            <a:r>
              <a:rPr lang="it-IT" dirty="0" err="1"/>
              <a:t>Paradigm</a:t>
            </a:r>
            <a:r>
              <a:rPr lang="it-IT" dirty="0"/>
              <a:t> (Morin)</a:t>
            </a:r>
          </a:p>
        </p:txBody>
      </p:sp>
      <p:sp>
        <p:nvSpPr>
          <p:cNvPr id="3" name="Segnaposto contenuto 2">
            <a:extLst>
              <a:ext uri="{FF2B5EF4-FFF2-40B4-BE49-F238E27FC236}">
                <a16:creationId xmlns:a16="http://schemas.microsoft.com/office/drawing/2014/main" id="{9B680AC2-6325-7460-475A-86778600C359}"/>
              </a:ext>
            </a:extLst>
          </p:cNvPr>
          <p:cNvSpPr>
            <a:spLocks noGrp="1"/>
          </p:cNvSpPr>
          <p:nvPr>
            <p:ph idx="1"/>
          </p:nvPr>
        </p:nvSpPr>
        <p:spPr/>
        <p:txBody>
          <a:bodyPr>
            <a:normAutofit fontScale="77500" lnSpcReduction="20000"/>
          </a:bodyPr>
          <a:lstStyle/>
          <a:p>
            <a:pPr algn="just"/>
            <a:r>
              <a:rPr lang="en-US" b="0" i="0" dirty="0">
                <a:effectLst/>
                <a:latin typeface="+mj-lt"/>
              </a:rPr>
              <a:t>The “great Western paradigm,” formulated by Descartes and imposed by developments in European history since the 17th century […] disconnects subject and object, each in its own sphere: philosophy and reflective research here, science and objective research there. This dissociation goes right through the universe:</a:t>
            </a:r>
          </a:p>
          <a:p>
            <a:pPr lvl="1" algn="just">
              <a:spcAft>
                <a:spcPts val="0"/>
              </a:spcAft>
            </a:pPr>
            <a:r>
              <a:rPr lang="en-US" sz="1700" b="1" i="0" dirty="0">
                <a:effectLst/>
                <a:latin typeface="+mj-lt"/>
              </a:rPr>
              <a:t>Subject / Object</a:t>
            </a:r>
          </a:p>
          <a:p>
            <a:pPr lvl="1" algn="just">
              <a:spcAft>
                <a:spcPts val="0"/>
              </a:spcAft>
            </a:pPr>
            <a:r>
              <a:rPr lang="en-US" sz="1700" b="1" i="0" dirty="0">
                <a:effectLst/>
                <a:latin typeface="+mj-lt"/>
              </a:rPr>
              <a:t>Soul / Body</a:t>
            </a:r>
          </a:p>
          <a:p>
            <a:pPr lvl="1" algn="just">
              <a:spcAft>
                <a:spcPts val="0"/>
              </a:spcAft>
            </a:pPr>
            <a:r>
              <a:rPr lang="en-US" sz="1700" b="1" i="0" dirty="0">
                <a:effectLst/>
                <a:latin typeface="+mj-lt"/>
              </a:rPr>
              <a:t>Mind / Matter</a:t>
            </a:r>
          </a:p>
          <a:p>
            <a:pPr lvl="1" algn="just">
              <a:spcAft>
                <a:spcPts val="0"/>
              </a:spcAft>
            </a:pPr>
            <a:r>
              <a:rPr lang="en-US" sz="1700" b="1" i="0" dirty="0">
                <a:effectLst/>
                <a:latin typeface="+mj-lt"/>
              </a:rPr>
              <a:t>Quality / Quantity</a:t>
            </a:r>
          </a:p>
          <a:p>
            <a:pPr lvl="1" algn="just">
              <a:spcAft>
                <a:spcPts val="0"/>
              </a:spcAft>
            </a:pPr>
            <a:r>
              <a:rPr lang="en-US" sz="1700" b="1" i="0" dirty="0">
                <a:effectLst/>
                <a:latin typeface="+mj-lt"/>
              </a:rPr>
              <a:t>Finality / Causality</a:t>
            </a:r>
          </a:p>
          <a:p>
            <a:pPr lvl="1" algn="just">
              <a:spcAft>
                <a:spcPts val="0"/>
              </a:spcAft>
            </a:pPr>
            <a:r>
              <a:rPr lang="en-US" sz="1700" b="1" i="0" dirty="0">
                <a:effectLst/>
                <a:latin typeface="+mj-lt"/>
              </a:rPr>
              <a:t>Sentiment / Reason</a:t>
            </a:r>
          </a:p>
          <a:p>
            <a:pPr lvl="1" algn="just">
              <a:spcAft>
                <a:spcPts val="0"/>
              </a:spcAft>
            </a:pPr>
            <a:r>
              <a:rPr lang="en-US" sz="1700" b="1" i="0" dirty="0">
                <a:effectLst/>
                <a:latin typeface="+mj-lt"/>
              </a:rPr>
              <a:t>Liberty / Determinism</a:t>
            </a:r>
          </a:p>
          <a:p>
            <a:pPr lvl="1" algn="just"/>
            <a:r>
              <a:rPr lang="en-US" sz="1700" b="1" i="0" dirty="0">
                <a:effectLst/>
                <a:latin typeface="+mj-lt"/>
              </a:rPr>
              <a:t>Existence / Essence </a:t>
            </a:r>
          </a:p>
          <a:p>
            <a:pPr algn="just"/>
            <a:r>
              <a:rPr lang="en-US" b="0" i="0" dirty="0">
                <a:effectLst/>
                <a:latin typeface="+mj-lt"/>
              </a:rPr>
              <a:t>It is indeed a paradigm. It determines the Sovereign concepts and prescribes the logical relation of disconnection. Disobedience to this disconnection is necessarily clandestine, marginal, deviant.</a:t>
            </a:r>
            <a:endParaRPr lang="it-IT" dirty="0">
              <a:latin typeface="+mj-lt"/>
            </a:endParaRPr>
          </a:p>
        </p:txBody>
      </p:sp>
      <p:sp>
        <p:nvSpPr>
          <p:cNvPr id="4" name="Segnaposto piè di pagina 3">
            <a:extLst>
              <a:ext uri="{FF2B5EF4-FFF2-40B4-BE49-F238E27FC236}">
                <a16:creationId xmlns:a16="http://schemas.microsoft.com/office/drawing/2014/main" id="{23F2147C-C9EC-77F6-CF5C-250417E52DD5}"/>
              </a:ext>
            </a:extLst>
          </p:cNvPr>
          <p:cNvSpPr>
            <a:spLocks noGrp="1"/>
          </p:cNvSpPr>
          <p:nvPr>
            <p:ph type="ftr" sz="quarter" idx="11"/>
          </p:nvPr>
        </p:nvSpPr>
        <p:spPr>
          <a:xfrm>
            <a:off x="1295400" y="5969000"/>
            <a:ext cx="7616951" cy="279400"/>
          </a:xfrm>
        </p:spPr>
        <p:txBody>
          <a:bodyPr/>
          <a:lstStyle/>
          <a:p>
            <a:r>
              <a:rPr lang="en-US" dirty="0"/>
              <a:t>XX ISA World Congress of Sociology - Melbourne, Tue June 27, 2023 - Re-conceptualizing Socio Ecological Systems in an Era of Climate Change</a:t>
            </a:r>
          </a:p>
        </p:txBody>
      </p:sp>
    </p:spTree>
    <p:extLst>
      <p:ext uri="{BB962C8B-B14F-4D97-AF65-F5344CB8AC3E}">
        <p14:creationId xmlns:p14="http://schemas.microsoft.com/office/powerpoint/2010/main" val="209881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A89A80-391F-FFD6-168E-0A41534AE723}"/>
              </a:ext>
            </a:extLst>
          </p:cNvPr>
          <p:cNvSpPr>
            <a:spLocks noGrp="1"/>
          </p:cNvSpPr>
          <p:nvPr>
            <p:ph type="title"/>
          </p:nvPr>
        </p:nvSpPr>
        <p:spPr/>
        <p:txBody>
          <a:bodyPr/>
          <a:lstStyle/>
          <a:p>
            <a:r>
              <a:rPr lang="it-IT" dirty="0"/>
              <a:t>Ecology (Haeckel)</a:t>
            </a:r>
          </a:p>
        </p:txBody>
      </p:sp>
      <p:sp>
        <p:nvSpPr>
          <p:cNvPr id="3" name="Segnaposto contenuto 2">
            <a:extLst>
              <a:ext uri="{FF2B5EF4-FFF2-40B4-BE49-F238E27FC236}">
                <a16:creationId xmlns:a16="http://schemas.microsoft.com/office/drawing/2014/main" id="{9E644102-0CE4-B9FE-0993-11577922E942}"/>
              </a:ext>
            </a:extLst>
          </p:cNvPr>
          <p:cNvSpPr>
            <a:spLocks noGrp="1"/>
          </p:cNvSpPr>
          <p:nvPr>
            <p:ph idx="1"/>
          </p:nvPr>
        </p:nvSpPr>
        <p:spPr>
          <a:xfrm>
            <a:off x="1295401" y="2556932"/>
            <a:ext cx="5434583" cy="3318936"/>
          </a:xfrm>
        </p:spPr>
        <p:txBody>
          <a:bodyPr/>
          <a:lstStyle/>
          <a:p>
            <a:pPr algn="just"/>
            <a:r>
              <a:rPr lang="en-US" sz="1800" dirty="0">
                <a:effectLst/>
                <a:latin typeface="Times New Roman" panose="02020603050405020304" pitchFamily="18" charset="0"/>
                <a:ea typeface="Times New Roman" panose="02020603050405020304" pitchFamily="18" charset="0"/>
              </a:rPr>
              <a:t>«For ecology we intend the totality of the sciences of the relations of the organism to the environment, including, in the broadest sense, all the conditions of existence» (Haeckel)</a:t>
            </a:r>
          </a:p>
          <a:p>
            <a:pPr algn="just"/>
            <a:r>
              <a:rPr lang="en-US" sz="1800" dirty="0">
                <a:effectLst/>
                <a:latin typeface="Times New Roman" panose="02020603050405020304" pitchFamily="18" charset="0"/>
                <a:ea typeface="Times New Roman" panose="02020603050405020304" pitchFamily="18" charset="0"/>
              </a:rPr>
              <a:t>Environment is the perfect place for the Great Western Paradigm to crash, as it can only be understood in terms of interconnectedness and interdependence, words which we may use, but do not make true sense of</a:t>
            </a:r>
            <a:endParaRPr lang="it-IT" dirty="0"/>
          </a:p>
        </p:txBody>
      </p:sp>
      <p:sp>
        <p:nvSpPr>
          <p:cNvPr id="4" name="Segnaposto piè di pagina 3">
            <a:extLst>
              <a:ext uri="{FF2B5EF4-FFF2-40B4-BE49-F238E27FC236}">
                <a16:creationId xmlns:a16="http://schemas.microsoft.com/office/drawing/2014/main" id="{3ED06B49-D30F-32D7-23FC-98699795B928}"/>
              </a:ext>
            </a:extLst>
          </p:cNvPr>
          <p:cNvSpPr>
            <a:spLocks noGrp="1"/>
          </p:cNvSpPr>
          <p:nvPr>
            <p:ph type="ftr" sz="quarter" idx="11"/>
          </p:nvPr>
        </p:nvSpPr>
        <p:spPr>
          <a:xfrm>
            <a:off x="1295400" y="5969000"/>
            <a:ext cx="7525511" cy="279400"/>
          </a:xfrm>
        </p:spPr>
        <p:txBody>
          <a:bodyPr/>
          <a:lstStyle/>
          <a:p>
            <a:r>
              <a:rPr lang="en-US" dirty="0"/>
              <a:t>XX ISA World Congress of Sociology - Melbourne, Tue June 27, 2023 - Re-conceptualizing Socio Ecological Systems in an Era of Climate Change</a:t>
            </a:r>
          </a:p>
        </p:txBody>
      </p:sp>
      <p:pic>
        <p:nvPicPr>
          <p:cNvPr id="6" name="Immagine 5">
            <a:extLst>
              <a:ext uri="{FF2B5EF4-FFF2-40B4-BE49-F238E27FC236}">
                <a16:creationId xmlns:a16="http://schemas.microsoft.com/office/drawing/2014/main" id="{76CFE1E9-329E-D892-5F8F-24065E7A0ADD}"/>
              </a:ext>
            </a:extLst>
          </p:cNvPr>
          <p:cNvPicPr>
            <a:picLocks noChangeAspect="1"/>
          </p:cNvPicPr>
          <p:nvPr/>
        </p:nvPicPr>
        <p:blipFill>
          <a:blip r:embed="rId2"/>
          <a:stretch>
            <a:fillRect/>
          </a:stretch>
        </p:blipFill>
        <p:spPr>
          <a:xfrm>
            <a:off x="7053068" y="2573016"/>
            <a:ext cx="4023368" cy="3108966"/>
          </a:xfrm>
          <a:prstGeom prst="rect">
            <a:avLst/>
          </a:prstGeom>
        </p:spPr>
      </p:pic>
    </p:spTree>
    <p:extLst>
      <p:ext uri="{BB962C8B-B14F-4D97-AF65-F5344CB8AC3E}">
        <p14:creationId xmlns:p14="http://schemas.microsoft.com/office/powerpoint/2010/main" val="2501425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989B1F-170D-116F-A64B-CF00EA1F0AEF}"/>
              </a:ext>
            </a:extLst>
          </p:cNvPr>
          <p:cNvSpPr>
            <a:spLocks noGrp="1"/>
          </p:cNvSpPr>
          <p:nvPr>
            <p:ph type="title"/>
          </p:nvPr>
        </p:nvSpPr>
        <p:spPr/>
        <p:txBody>
          <a:bodyPr/>
          <a:lstStyle/>
          <a:p>
            <a:r>
              <a:rPr lang="en-GB" dirty="0"/>
              <a:t>Object among Objects?</a:t>
            </a:r>
          </a:p>
        </p:txBody>
      </p:sp>
      <p:sp>
        <p:nvSpPr>
          <p:cNvPr id="3" name="Segnaposto contenuto 2">
            <a:extLst>
              <a:ext uri="{FF2B5EF4-FFF2-40B4-BE49-F238E27FC236}">
                <a16:creationId xmlns:a16="http://schemas.microsoft.com/office/drawing/2014/main" id="{286382F5-5C6A-946B-B268-A81EF6451694}"/>
              </a:ext>
            </a:extLst>
          </p:cNvPr>
          <p:cNvSpPr>
            <a:spLocks noGrp="1"/>
          </p:cNvSpPr>
          <p:nvPr>
            <p:ph idx="1"/>
          </p:nvPr>
        </p:nvSpPr>
        <p:spPr>
          <a:xfrm>
            <a:off x="1295401" y="2556932"/>
            <a:ext cx="5233415" cy="3318936"/>
          </a:xfrm>
        </p:spPr>
        <p:txBody>
          <a:bodyPr>
            <a:normAutofit fontScale="85000" lnSpcReduction="10000"/>
          </a:bodyPr>
          <a:lstStyle/>
          <a:p>
            <a:pPr algn="just"/>
            <a:r>
              <a:rPr lang="en-GB" dirty="0"/>
              <a:t>As Fink aptly underlined, almost since the beginning Western knowledge had no thought of the universe as something of a different order than other objects and things.</a:t>
            </a:r>
          </a:p>
          <a:p>
            <a:pPr algn="just"/>
            <a:r>
              <a:rPr lang="en-GB" dirty="0"/>
              <a:t>The universe could, however, be considered as the </a:t>
            </a:r>
            <a:r>
              <a:rPr lang="en-GB" i="1" dirty="0"/>
              <a:t>precondition</a:t>
            </a:r>
            <a:r>
              <a:rPr lang="en-GB" dirty="0"/>
              <a:t> for the existence of every other thing and living being, ourselves included.</a:t>
            </a:r>
          </a:p>
          <a:p>
            <a:pPr algn="just"/>
            <a:r>
              <a:rPr lang="en-GB" dirty="0"/>
              <a:t>As such, it could no longer be treated as one among many, but it would require a brand new perspective and set of mind.</a:t>
            </a:r>
          </a:p>
          <a:p>
            <a:endParaRPr lang="en-GB" dirty="0"/>
          </a:p>
        </p:txBody>
      </p:sp>
      <p:sp>
        <p:nvSpPr>
          <p:cNvPr id="4" name="Segnaposto piè di pagina 3">
            <a:extLst>
              <a:ext uri="{FF2B5EF4-FFF2-40B4-BE49-F238E27FC236}">
                <a16:creationId xmlns:a16="http://schemas.microsoft.com/office/drawing/2014/main" id="{8A1D186E-A93B-C1E4-DA7C-21537C08C1DF}"/>
              </a:ext>
            </a:extLst>
          </p:cNvPr>
          <p:cNvSpPr>
            <a:spLocks noGrp="1"/>
          </p:cNvSpPr>
          <p:nvPr>
            <p:ph type="ftr" sz="quarter" idx="11"/>
          </p:nvPr>
        </p:nvSpPr>
        <p:spPr>
          <a:xfrm>
            <a:off x="1295400" y="5969000"/>
            <a:ext cx="7635239" cy="279400"/>
          </a:xfrm>
        </p:spPr>
        <p:txBody>
          <a:bodyPr/>
          <a:lstStyle/>
          <a:p>
            <a:r>
              <a:rPr lang="en-US" dirty="0"/>
              <a:t>XX ISA World Congress of Sociology - Melbourne, Tue June 27, 2023 - Re-conceptualizing Socio Ecological Systems in an Era of Climate Change</a:t>
            </a:r>
          </a:p>
        </p:txBody>
      </p:sp>
      <p:pic>
        <p:nvPicPr>
          <p:cNvPr id="6" name="Immagine 5">
            <a:extLst>
              <a:ext uri="{FF2B5EF4-FFF2-40B4-BE49-F238E27FC236}">
                <a16:creationId xmlns:a16="http://schemas.microsoft.com/office/drawing/2014/main" id="{E6BC35C7-B4CC-9D06-7137-A66636C39C65}"/>
              </a:ext>
            </a:extLst>
          </p:cNvPr>
          <p:cNvPicPr>
            <a:picLocks noChangeAspect="1"/>
          </p:cNvPicPr>
          <p:nvPr/>
        </p:nvPicPr>
        <p:blipFill>
          <a:blip r:embed="rId2"/>
          <a:stretch>
            <a:fillRect/>
          </a:stretch>
        </p:blipFill>
        <p:spPr>
          <a:xfrm>
            <a:off x="6893433" y="2556932"/>
            <a:ext cx="4363846" cy="3183650"/>
          </a:xfrm>
          <a:prstGeom prst="rect">
            <a:avLst/>
          </a:prstGeom>
        </p:spPr>
      </p:pic>
    </p:spTree>
    <p:extLst>
      <p:ext uri="{BB962C8B-B14F-4D97-AF65-F5344CB8AC3E}">
        <p14:creationId xmlns:p14="http://schemas.microsoft.com/office/powerpoint/2010/main" val="2788199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2890D6-5740-74A7-9E85-49784D49FFD0}"/>
              </a:ext>
            </a:extLst>
          </p:cNvPr>
          <p:cNvSpPr>
            <a:spLocks noGrp="1"/>
          </p:cNvSpPr>
          <p:nvPr>
            <p:ph type="title"/>
          </p:nvPr>
        </p:nvSpPr>
        <p:spPr/>
        <p:txBody>
          <a:bodyPr/>
          <a:lstStyle/>
          <a:p>
            <a:r>
              <a:rPr lang="en-GB" dirty="0"/>
              <a:t>Tricky Terms</a:t>
            </a:r>
          </a:p>
        </p:txBody>
      </p:sp>
      <p:sp>
        <p:nvSpPr>
          <p:cNvPr id="3" name="Segnaposto contenuto 2">
            <a:extLst>
              <a:ext uri="{FF2B5EF4-FFF2-40B4-BE49-F238E27FC236}">
                <a16:creationId xmlns:a16="http://schemas.microsoft.com/office/drawing/2014/main" id="{D8AC5251-5760-02D5-041D-960A0E407486}"/>
              </a:ext>
            </a:extLst>
          </p:cNvPr>
          <p:cNvSpPr>
            <a:spLocks noGrp="1"/>
          </p:cNvSpPr>
          <p:nvPr>
            <p:ph idx="1"/>
          </p:nvPr>
        </p:nvSpPr>
        <p:spPr>
          <a:xfrm>
            <a:off x="838201" y="2556932"/>
            <a:ext cx="6172199" cy="3318936"/>
          </a:xfrm>
        </p:spPr>
        <p:txBody>
          <a:bodyPr>
            <a:normAutofit lnSpcReduction="10000"/>
          </a:bodyPr>
          <a:lstStyle/>
          <a:p>
            <a:pPr algn="just"/>
            <a:r>
              <a:rPr lang="en-GB" dirty="0"/>
              <a:t>“Universe”, “cosmos”, “world”, “environment” are tricky terms that suggest an objectal/ objective similitude between what they define and what is intraworldly.</a:t>
            </a:r>
          </a:p>
          <a:p>
            <a:pPr algn="just"/>
            <a:r>
              <a:rPr lang="en-GB" dirty="0"/>
              <a:t>It is a cunning way to bridge a cognitive gap, but it causes the universe or – in one of its versions closer to us – the environment to be inserted in a hierarchy of things and to be treated as such.</a:t>
            </a:r>
          </a:p>
        </p:txBody>
      </p:sp>
      <p:sp>
        <p:nvSpPr>
          <p:cNvPr id="4" name="Segnaposto piè di pagina 3">
            <a:extLst>
              <a:ext uri="{FF2B5EF4-FFF2-40B4-BE49-F238E27FC236}">
                <a16:creationId xmlns:a16="http://schemas.microsoft.com/office/drawing/2014/main" id="{D71986CA-7660-6B4C-2FF8-96E949C9B6E4}"/>
              </a:ext>
            </a:extLst>
          </p:cNvPr>
          <p:cNvSpPr>
            <a:spLocks noGrp="1"/>
          </p:cNvSpPr>
          <p:nvPr>
            <p:ph type="ftr" sz="quarter" idx="11"/>
          </p:nvPr>
        </p:nvSpPr>
        <p:spPr>
          <a:xfrm>
            <a:off x="1295400" y="5969000"/>
            <a:ext cx="7525511" cy="279400"/>
          </a:xfrm>
        </p:spPr>
        <p:txBody>
          <a:bodyPr/>
          <a:lstStyle/>
          <a:p>
            <a:r>
              <a:rPr lang="en-US" dirty="0"/>
              <a:t>XX ISA World Congress of Sociology - Melbourne, Tue June 27, 2023 - Re-conceptualizing Socio Ecological Systems in an Era of Climate Change</a:t>
            </a:r>
          </a:p>
        </p:txBody>
      </p:sp>
      <p:pic>
        <p:nvPicPr>
          <p:cNvPr id="6" name="Immagine 5">
            <a:extLst>
              <a:ext uri="{FF2B5EF4-FFF2-40B4-BE49-F238E27FC236}">
                <a16:creationId xmlns:a16="http://schemas.microsoft.com/office/drawing/2014/main" id="{DD68A39D-F607-E82D-A420-B173F7466255}"/>
              </a:ext>
            </a:extLst>
          </p:cNvPr>
          <p:cNvPicPr>
            <a:picLocks noChangeAspect="1"/>
          </p:cNvPicPr>
          <p:nvPr/>
        </p:nvPicPr>
        <p:blipFill>
          <a:blip r:embed="rId2"/>
          <a:stretch>
            <a:fillRect/>
          </a:stretch>
        </p:blipFill>
        <p:spPr>
          <a:xfrm>
            <a:off x="7107612" y="2657506"/>
            <a:ext cx="4246187" cy="2939987"/>
          </a:xfrm>
          <a:prstGeom prst="rect">
            <a:avLst/>
          </a:prstGeom>
        </p:spPr>
      </p:pic>
    </p:spTree>
    <p:extLst>
      <p:ext uri="{BB962C8B-B14F-4D97-AF65-F5344CB8AC3E}">
        <p14:creationId xmlns:p14="http://schemas.microsoft.com/office/powerpoint/2010/main" val="3170040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5F75A9-DE53-55C6-4C36-D04026AD25E7}"/>
              </a:ext>
            </a:extLst>
          </p:cNvPr>
          <p:cNvSpPr>
            <a:spLocks noGrp="1"/>
          </p:cNvSpPr>
          <p:nvPr>
            <p:ph type="title"/>
          </p:nvPr>
        </p:nvSpPr>
        <p:spPr/>
        <p:txBody>
          <a:bodyPr/>
          <a:lstStyle/>
          <a:p>
            <a:r>
              <a:rPr lang="it-IT" dirty="0"/>
              <a:t>The World </a:t>
            </a:r>
            <a:r>
              <a:rPr lang="it-IT" dirty="0" err="1"/>
              <a:t>is</a:t>
            </a:r>
            <a:r>
              <a:rPr lang="it-IT" dirty="0"/>
              <a:t> </a:t>
            </a:r>
            <a:r>
              <a:rPr lang="it-IT" dirty="0" err="1"/>
              <a:t>not</a:t>
            </a:r>
            <a:r>
              <a:rPr lang="it-IT" dirty="0"/>
              <a:t> in the World</a:t>
            </a:r>
          </a:p>
        </p:txBody>
      </p:sp>
      <p:sp>
        <p:nvSpPr>
          <p:cNvPr id="3" name="Segnaposto contenuto 2">
            <a:extLst>
              <a:ext uri="{FF2B5EF4-FFF2-40B4-BE49-F238E27FC236}">
                <a16:creationId xmlns:a16="http://schemas.microsoft.com/office/drawing/2014/main" id="{B8D33B48-919A-FEE9-D9C2-5719EFA877C8}"/>
              </a:ext>
            </a:extLst>
          </p:cNvPr>
          <p:cNvSpPr>
            <a:spLocks noGrp="1"/>
          </p:cNvSpPr>
          <p:nvPr>
            <p:ph idx="1"/>
          </p:nvPr>
        </p:nvSpPr>
        <p:spPr>
          <a:xfrm>
            <a:off x="1295401" y="2556932"/>
            <a:ext cx="6007607" cy="3318936"/>
          </a:xfrm>
        </p:spPr>
        <p:txBody>
          <a:bodyPr>
            <a:normAutofit fontScale="70000" lnSpcReduction="20000"/>
          </a:bodyPr>
          <a:lstStyle/>
          <a:p>
            <a:pPr algn="just"/>
            <a:r>
              <a:rPr lang="en-GB" dirty="0"/>
              <a:t>The world is not an external framework around things, not a container in which they occur—like potatoes in a sack or jewels in a safe. [</a:t>
            </a:r>
            <a:r>
              <a:rPr lang="it-IT" dirty="0"/>
              <a:t>…]</a:t>
            </a:r>
            <a:r>
              <a:rPr lang="en-GB" dirty="0"/>
              <a:t> It encompasses and envelops all things and is not itself separate and detached from things, but rather things belong to it, and the intraworldly as such is an essential aspect of the world. What constitutes the difficulty and severity of the problem for human understanding is that it is always tempted to think the difference between the whole and that which is intraworldly, a difference that belongs to the prevalence of the world itself, on the model of a difference between things, and thus must perpetually experience the failure of every approach of this sort. The world is not “in the world”.</a:t>
            </a:r>
          </a:p>
          <a:p>
            <a:pPr marL="0" indent="0" algn="just">
              <a:buNone/>
            </a:pPr>
            <a:r>
              <a:rPr lang="en-GB" dirty="0"/>
              <a:t>     Eugen Fink, </a:t>
            </a:r>
            <a:r>
              <a:rPr lang="en-GB" i="1" dirty="0"/>
              <a:t>Play as a Symbol of the World</a:t>
            </a:r>
            <a:endParaRPr lang="en-GB" dirty="0"/>
          </a:p>
        </p:txBody>
      </p:sp>
      <p:sp>
        <p:nvSpPr>
          <p:cNvPr id="4" name="Segnaposto piè di pagina 3">
            <a:extLst>
              <a:ext uri="{FF2B5EF4-FFF2-40B4-BE49-F238E27FC236}">
                <a16:creationId xmlns:a16="http://schemas.microsoft.com/office/drawing/2014/main" id="{6A6E4C9D-CF45-D4D4-968E-097A5CFCE7F5}"/>
              </a:ext>
            </a:extLst>
          </p:cNvPr>
          <p:cNvSpPr>
            <a:spLocks noGrp="1"/>
          </p:cNvSpPr>
          <p:nvPr>
            <p:ph type="ftr" sz="quarter" idx="11"/>
          </p:nvPr>
        </p:nvSpPr>
        <p:spPr>
          <a:xfrm>
            <a:off x="1295400" y="5969000"/>
            <a:ext cx="7568183" cy="279400"/>
          </a:xfrm>
        </p:spPr>
        <p:txBody>
          <a:bodyPr/>
          <a:lstStyle/>
          <a:p>
            <a:r>
              <a:rPr lang="en-US"/>
              <a:t>XX ISA World Congress of Sociology - Melbourne, Tue June 27, 2023 - Re-conceptualizing Socio Ecological Systems in an Era of Climate Change</a:t>
            </a:r>
            <a:endParaRPr lang="en-US" dirty="0"/>
          </a:p>
        </p:txBody>
      </p:sp>
      <p:pic>
        <p:nvPicPr>
          <p:cNvPr id="6" name="Immagine 5">
            <a:extLst>
              <a:ext uri="{FF2B5EF4-FFF2-40B4-BE49-F238E27FC236}">
                <a16:creationId xmlns:a16="http://schemas.microsoft.com/office/drawing/2014/main" id="{E843F677-052A-EA16-C18C-35FB921AE596}"/>
              </a:ext>
            </a:extLst>
          </p:cNvPr>
          <p:cNvPicPr>
            <a:picLocks noChangeAspect="1"/>
          </p:cNvPicPr>
          <p:nvPr/>
        </p:nvPicPr>
        <p:blipFill>
          <a:blip r:embed="rId2"/>
          <a:stretch>
            <a:fillRect/>
          </a:stretch>
        </p:blipFill>
        <p:spPr>
          <a:xfrm>
            <a:off x="7431024" y="2655569"/>
            <a:ext cx="3946454" cy="2793349"/>
          </a:xfrm>
          <a:prstGeom prst="rect">
            <a:avLst/>
          </a:prstGeom>
        </p:spPr>
      </p:pic>
    </p:spTree>
    <p:extLst>
      <p:ext uri="{BB962C8B-B14F-4D97-AF65-F5344CB8AC3E}">
        <p14:creationId xmlns:p14="http://schemas.microsoft.com/office/powerpoint/2010/main" val="1420671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EB7E97-3590-B735-9EEF-ACDC0B22DA03}"/>
              </a:ext>
            </a:extLst>
          </p:cNvPr>
          <p:cNvSpPr>
            <a:spLocks noGrp="1"/>
          </p:cNvSpPr>
          <p:nvPr>
            <p:ph type="title"/>
          </p:nvPr>
        </p:nvSpPr>
        <p:spPr/>
        <p:txBody>
          <a:bodyPr/>
          <a:lstStyle/>
          <a:p>
            <a:r>
              <a:rPr lang="it-IT" dirty="0"/>
              <a:t>Credits</a:t>
            </a:r>
          </a:p>
        </p:txBody>
      </p:sp>
      <p:sp>
        <p:nvSpPr>
          <p:cNvPr id="3" name="Segnaposto contenuto 2">
            <a:extLst>
              <a:ext uri="{FF2B5EF4-FFF2-40B4-BE49-F238E27FC236}">
                <a16:creationId xmlns:a16="http://schemas.microsoft.com/office/drawing/2014/main" id="{67A9F7B3-CE60-3E02-E153-4691E432A912}"/>
              </a:ext>
            </a:extLst>
          </p:cNvPr>
          <p:cNvSpPr>
            <a:spLocks noGrp="1"/>
          </p:cNvSpPr>
          <p:nvPr>
            <p:ph idx="1"/>
          </p:nvPr>
        </p:nvSpPr>
        <p:spPr/>
        <p:txBody>
          <a:bodyPr>
            <a:normAutofit fontScale="85000" lnSpcReduction="10000"/>
          </a:bodyPr>
          <a:lstStyle/>
          <a:p>
            <a:r>
              <a:rPr lang="it-IT" dirty="0"/>
              <a:t>Slide #2 </a:t>
            </a:r>
            <a:r>
              <a:rPr lang="it-IT" dirty="0">
                <a:hlinkClick r:id="rId2"/>
              </a:rPr>
              <a:t>https://www.deviantart.com/ghostygrm/art/The-Interconnectedness-of-all-Things-943367004</a:t>
            </a:r>
            <a:endParaRPr lang="it-IT" dirty="0"/>
          </a:p>
          <a:p>
            <a:r>
              <a:rPr lang="it-IT" dirty="0"/>
              <a:t>Slide #3 </a:t>
            </a:r>
            <a:r>
              <a:rPr lang="it-IT" dirty="0">
                <a:hlinkClick r:id="rId3"/>
              </a:rPr>
              <a:t>https://www.deviantart.com/skam4/art/The-Blueprint-192913156</a:t>
            </a:r>
            <a:endParaRPr lang="it-IT" dirty="0"/>
          </a:p>
          <a:p>
            <a:r>
              <a:rPr lang="it-IT" dirty="0"/>
              <a:t>Slide #5 </a:t>
            </a:r>
            <a:r>
              <a:rPr lang="it-IT" dirty="0">
                <a:hlinkClick r:id="rId4"/>
              </a:rPr>
              <a:t>https://www.deviantart.com/blunell/art/Lund-Goddess-of-Nature-675943870</a:t>
            </a:r>
            <a:endParaRPr lang="it-IT" dirty="0"/>
          </a:p>
          <a:p>
            <a:r>
              <a:rPr lang="it-IT" dirty="0"/>
              <a:t>Slide #6 Michelangelo Pistoletto «Venus of the </a:t>
            </a:r>
            <a:r>
              <a:rPr lang="it-IT" dirty="0" err="1"/>
              <a:t>Rags</a:t>
            </a:r>
            <a:r>
              <a:rPr lang="it-IT" dirty="0"/>
              <a:t>»</a:t>
            </a:r>
          </a:p>
          <a:p>
            <a:r>
              <a:rPr lang="it-IT" dirty="0"/>
              <a:t>Slide #7 </a:t>
            </a:r>
            <a:r>
              <a:rPr lang="it-IT" dirty="0">
                <a:hlinkClick r:id="rId5"/>
              </a:rPr>
              <a:t>https://www.deviantart.com/johnny-aza/art/a-Universal-Hand-524582956</a:t>
            </a:r>
            <a:endParaRPr lang="it-IT" dirty="0"/>
          </a:p>
          <a:p>
            <a:r>
              <a:rPr lang="it-IT" dirty="0"/>
              <a:t>Slide #8 </a:t>
            </a:r>
            <a:r>
              <a:rPr lang="it-IT" dirty="0">
                <a:hlinkClick r:id="rId6"/>
              </a:rPr>
              <a:t>https://www.deviantart.com/philzero/art/Container-Apartment-Interior-642147553</a:t>
            </a:r>
            <a:endParaRPr lang="it-IT" dirty="0"/>
          </a:p>
          <a:p>
            <a:endParaRPr lang="it-IT" dirty="0"/>
          </a:p>
          <a:p>
            <a:endParaRPr lang="it-IT" dirty="0"/>
          </a:p>
        </p:txBody>
      </p:sp>
      <p:sp>
        <p:nvSpPr>
          <p:cNvPr id="4" name="Segnaposto piè di pagina 3">
            <a:extLst>
              <a:ext uri="{FF2B5EF4-FFF2-40B4-BE49-F238E27FC236}">
                <a16:creationId xmlns:a16="http://schemas.microsoft.com/office/drawing/2014/main" id="{3EA913B6-4325-9C60-8FFD-DA8A1BAD825D}"/>
              </a:ext>
            </a:extLst>
          </p:cNvPr>
          <p:cNvSpPr>
            <a:spLocks noGrp="1"/>
          </p:cNvSpPr>
          <p:nvPr>
            <p:ph type="ftr" sz="quarter" idx="11"/>
          </p:nvPr>
        </p:nvSpPr>
        <p:spPr>
          <a:xfrm>
            <a:off x="1295400" y="5969000"/>
            <a:ext cx="7501127" cy="279400"/>
          </a:xfrm>
        </p:spPr>
        <p:txBody>
          <a:bodyPr/>
          <a:lstStyle/>
          <a:p>
            <a:r>
              <a:rPr lang="en-US" dirty="0"/>
              <a:t>XX ISA World Congress of Sociology - Melbourne, Tue June 27, 2023 - Re-conceptualizing Socio Ecological Systems in an Era of Climate Change</a:t>
            </a:r>
          </a:p>
        </p:txBody>
      </p:sp>
    </p:spTree>
    <p:extLst>
      <p:ext uri="{BB962C8B-B14F-4D97-AF65-F5344CB8AC3E}">
        <p14:creationId xmlns:p14="http://schemas.microsoft.com/office/powerpoint/2010/main" val="19314301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372</TotalTime>
  <Words>1069</Words>
  <Application>Microsoft Office PowerPoint</Application>
  <PresentationFormat>Widescreen</PresentationFormat>
  <Paragraphs>52</Paragraphs>
  <Slides>9</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9</vt:i4>
      </vt:variant>
    </vt:vector>
  </HeadingPairs>
  <TitlesOfParts>
    <vt:vector size="14" baseType="lpstr">
      <vt:lpstr>Arial</vt:lpstr>
      <vt:lpstr>Calibri</vt:lpstr>
      <vt:lpstr>Garamond</vt:lpstr>
      <vt:lpstr>Times New Roman</vt:lpstr>
      <vt:lpstr>Organico</vt:lpstr>
      <vt:lpstr>Environment as a Short Circuit in the Knowledge Production System </vt:lpstr>
      <vt:lpstr>A New Framework</vt:lpstr>
      <vt:lpstr>Defining a Paradigm (Morin)</vt:lpstr>
      <vt:lpstr>The Great Western Paradigm (Morin)</vt:lpstr>
      <vt:lpstr>Ecology (Haeckel)</vt:lpstr>
      <vt:lpstr>Object among Objects?</vt:lpstr>
      <vt:lpstr>Tricky Terms</vt:lpstr>
      <vt:lpstr>The World is not in the World</vt:lpstr>
      <vt:lpstr>Credits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 as a Short Circuit in the Knowledge Production System </dc:title>
  <dc:creator>user</dc:creator>
  <cp:lastModifiedBy>user</cp:lastModifiedBy>
  <cp:revision>10</cp:revision>
  <dcterms:created xsi:type="dcterms:W3CDTF">2023-05-08T10:14:46Z</dcterms:created>
  <dcterms:modified xsi:type="dcterms:W3CDTF">2023-06-05T09:53:03Z</dcterms:modified>
</cp:coreProperties>
</file>